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97" r:id="rId3"/>
    <p:sldId id="262" r:id="rId4"/>
    <p:sldId id="259" r:id="rId5"/>
    <p:sldId id="303" r:id="rId6"/>
    <p:sldId id="268" r:id="rId7"/>
    <p:sldId id="291" r:id="rId8"/>
    <p:sldId id="304" r:id="rId9"/>
    <p:sldId id="305" r:id="rId10"/>
    <p:sldId id="308" r:id="rId11"/>
    <p:sldId id="307" r:id="rId12"/>
    <p:sldId id="292" r:id="rId13"/>
    <p:sldId id="293" r:id="rId14"/>
    <p:sldId id="296" r:id="rId15"/>
    <p:sldId id="309" r:id="rId16"/>
    <p:sldId id="270" r:id="rId17"/>
    <p:sldId id="294" r:id="rId18"/>
    <p:sldId id="271" r:id="rId19"/>
    <p:sldId id="295" r:id="rId20"/>
    <p:sldId id="310" r:id="rId21"/>
    <p:sldId id="311" r:id="rId22"/>
    <p:sldId id="281" r:id="rId23"/>
    <p:sldId id="312" r:id="rId24"/>
    <p:sldId id="299" r:id="rId25"/>
    <p:sldId id="301" r:id="rId26"/>
    <p:sldId id="302" r:id="rId27"/>
    <p:sldId id="300" r:id="rId28"/>
    <p:sldId id="313" r:id="rId29"/>
    <p:sldId id="261" r:id="rId30"/>
    <p:sldId id="284" r:id="rId31"/>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5" autoAdjust="0"/>
    <p:restoredTop sz="94660"/>
  </p:normalViewPr>
  <p:slideViewPr>
    <p:cSldViewPr>
      <p:cViewPr varScale="1">
        <p:scale>
          <a:sx n="87" d="100"/>
          <a:sy n="87" d="100"/>
        </p:scale>
        <p:origin x="1482"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6411"/>
          </a:xfrm>
          <a:prstGeom prst="rect">
            <a:avLst/>
          </a:prstGeom>
        </p:spPr>
        <p:txBody>
          <a:bodyPr vert="horz" lIns="91430" tIns="45715" rIns="91430" bIns="45715" rtlCol="0"/>
          <a:lstStyle>
            <a:lvl1pPr algn="l">
              <a:defRPr sz="1200"/>
            </a:lvl1pPr>
          </a:lstStyle>
          <a:p>
            <a:endParaRPr lang="en-GB"/>
          </a:p>
        </p:txBody>
      </p:sp>
      <p:sp>
        <p:nvSpPr>
          <p:cNvPr id="3" name="Date Placeholder 2"/>
          <p:cNvSpPr>
            <a:spLocks noGrp="1"/>
          </p:cNvSpPr>
          <p:nvPr>
            <p:ph type="dt" idx="1"/>
          </p:nvPr>
        </p:nvSpPr>
        <p:spPr>
          <a:xfrm>
            <a:off x="3850443" y="1"/>
            <a:ext cx="2945659" cy="496411"/>
          </a:xfrm>
          <a:prstGeom prst="rect">
            <a:avLst/>
          </a:prstGeom>
        </p:spPr>
        <p:txBody>
          <a:bodyPr vert="horz" lIns="91430" tIns="45715" rIns="91430" bIns="45715" rtlCol="0"/>
          <a:lstStyle>
            <a:lvl1pPr algn="r">
              <a:defRPr sz="1200"/>
            </a:lvl1pPr>
          </a:lstStyle>
          <a:p>
            <a:fld id="{BBE773D9-08DD-45C3-B6EA-7EBBB2591AFA}" type="datetimeFigureOut">
              <a:rPr lang="en-GB" smtClean="0"/>
              <a:t>19/10/2015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0" tIns="45715" rIns="91430" bIns="45715" rtlCol="0" anchor="ctr"/>
          <a:lstStyle/>
          <a:p>
            <a:endParaRPr lang="en-GB"/>
          </a:p>
        </p:txBody>
      </p:sp>
      <p:sp>
        <p:nvSpPr>
          <p:cNvPr id="5" name="Notes Placeholder 4"/>
          <p:cNvSpPr>
            <a:spLocks noGrp="1"/>
          </p:cNvSpPr>
          <p:nvPr>
            <p:ph type="body" sz="quarter" idx="3"/>
          </p:nvPr>
        </p:nvSpPr>
        <p:spPr>
          <a:xfrm>
            <a:off x="679768" y="4715908"/>
            <a:ext cx="5438140" cy="4467701"/>
          </a:xfrm>
          <a:prstGeom prst="rect">
            <a:avLst/>
          </a:prstGeom>
        </p:spPr>
        <p:txBody>
          <a:bodyPr vert="horz" lIns="91430" tIns="45715" rIns="91430" bIns="457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30092"/>
            <a:ext cx="2945659" cy="496411"/>
          </a:xfrm>
          <a:prstGeom prst="rect">
            <a:avLst/>
          </a:prstGeom>
        </p:spPr>
        <p:txBody>
          <a:bodyPr vert="horz" lIns="91430" tIns="45715" rIns="91430" bIns="45715"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2"/>
            <a:ext cx="2945659" cy="496411"/>
          </a:xfrm>
          <a:prstGeom prst="rect">
            <a:avLst/>
          </a:prstGeom>
        </p:spPr>
        <p:txBody>
          <a:bodyPr vert="horz" lIns="91430" tIns="45715" rIns="91430" bIns="45715"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dirty="0"/>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Tree>
    <p:extLst>
      <p:ext uri="{BB962C8B-B14F-4D97-AF65-F5344CB8AC3E}">
        <p14:creationId xmlns:p14="http://schemas.microsoft.com/office/powerpoint/2010/main" val="3383619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33938087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Tree>
    <p:extLst>
      <p:ext uri="{BB962C8B-B14F-4D97-AF65-F5344CB8AC3E}">
        <p14:creationId xmlns:p14="http://schemas.microsoft.com/office/powerpoint/2010/main" val="14312621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Tree>
    <p:extLst>
      <p:ext uri="{BB962C8B-B14F-4D97-AF65-F5344CB8AC3E}">
        <p14:creationId xmlns:p14="http://schemas.microsoft.com/office/powerpoint/2010/main" val="13310429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a:p>
        </p:txBody>
      </p:sp>
    </p:spTree>
    <p:extLst>
      <p:ext uri="{BB962C8B-B14F-4D97-AF65-F5344CB8AC3E}">
        <p14:creationId xmlns:p14="http://schemas.microsoft.com/office/powerpoint/2010/main" val="35317544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Tree>
    <p:extLst>
      <p:ext uri="{BB962C8B-B14F-4D97-AF65-F5344CB8AC3E}">
        <p14:creationId xmlns:p14="http://schemas.microsoft.com/office/powerpoint/2010/main" val="32424783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a:p>
        </p:txBody>
      </p:sp>
    </p:spTree>
    <p:extLst>
      <p:ext uri="{BB962C8B-B14F-4D97-AF65-F5344CB8AC3E}">
        <p14:creationId xmlns:p14="http://schemas.microsoft.com/office/powerpoint/2010/main" val="14983641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16</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17</a:t>
            </a:fld>
            <a:endParaRPr lang="ar-KW"/>
          </a:p>
        </p:txBody>
      </p:sp>
    </p:spTree>
    <p:extLst>
      <p:ext uri="{BB962C8B-B14F-4D97-AF65-F5344CB8AC3E}">
        <p14:creationId xmlns:p14="http://schemas.microsoft.com/office/powerpoint/2010/main" val="1234715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18</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19</a:t>
            </a:fld>
            <a:endParaRPr lang="ar-KW"/>
          </a:p>
        </p:txBody>
      </p:sp>
    </p:spTree>
    <p:extLst>
      <p:ext uri="{BB962C8B-B14F-4D97-AF65-F5344CB8AC3E}">
        <p14:creationId xmlns:p14="http://schemas.microsoft.com/office/powerpoint/2010/main" val="251876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1887655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20</a:t>
            </a:fld>
            <a:endParaRPr lang="ar-KW"/>
          </a:p>
        </p:txBody>
      </p:sp>
    </p:spTree>
    <p:extLst>
      <p:ext uri="{BB962C8B-B14F-4D97-AF65-F5344CB8AC3E}">
        <p14:creationId xmlns:p14="http://schemas.microsoft.com/office/powerpoint/2010/main" val="24908280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21</a:t>
            </a:fld>
            <a:endParaRPr lang="ar-KW"/>
          </a:p>
        </p:txBody>
      </p:sp>
    </p:spTree>
    <p:extLst>
      <p:ext uri="{BB962C8B-B14F-4D97-AF65-F5344CB8AC3E}">
        <p14:creationId xmlns:p14="http://schemas.microsoft.com/office/powerpoint/2010/main" val="5278290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23</a:t>
            </a:fld>
            <a:endParaRPr lang="ar-KW"/>
          </a:p>
        </p:txBody>
      </p:sp>
    </p:spTree>
    <p:extLst>
      <p:ext uri="{BB962C8B-B14F-4D97-AF65-F5344CB8AC3E}">
        <p14:creationId xmlns:p14="http://schemas.microsoft.com/office/powerpoint/2010/main" val="38772870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24</a:t>
            </a:fld>
            <a:endParaRPr lang="ar-KW"/>
          </a:p>
        </p:txBody>
      </p:sp>
    </p:spTree>
    <p:extLst>
      <p:ext uri="{BB962C8B-B14F-4D97-AF65-F5344CB8AC3E}">
        <p14:creationId xmlns:p14="http://schemas.microsoft.com/office/powerpoint/2010/main" val="16766252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25</a:t>
            </a:fld>
            <a:endParaRPr lang="ar-KW"/>
          </a:p>
        </p:txBody>
      </p:sp>
    </p:spTree>
    <p:extLst>
      <p:ext uri="{BB962C8B-B14F-4D97-AF65-F5344CB8AC3E}">
        <p14:creationId xmlns:p14="http://schemas.microsoft.com/office/powerpoint/2010/main" val="11702618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26</a:t>
            </a:fld>
            <a:endParaRPr lang="ar-KW"/>
          </a:p>
        </p:txBody>
      </p:sp>
    </p:spTree>
    <p:extLst>
      <p:ext uri="{BB962C8B-B14F-4D97-AF65-F5344CB8AC3E}">
        <p14:creationId xmlns:p14="http://schemas.microsoft.com/office/powerpoint/2010/main" val="1933347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27</a:t>
            </a:fld>
            <a:endParaRPr lang="ar-KW"/>
          </a:p>
        </p:txBody>
      </p:sp>
    </p:spTree>
    <p:extLst>
      <p:ext uri="{BB962C8B-B14F-4D97-AF65-F5344CB8AC3E}">
        <p14:creationId xmlns:p14="http://schemas.microsoft.com/office/powerpoint/2010/main" val="6318586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28</a:t>
            </a:fld>
            <a:endParaRPr lang="ar-KW"/>
          </a:p>
        </p:txBody>
      </p:sp>
    </p:spTree>
    <p:extLst>
      <p:ext uri="{BB962C8B-B14F-4D97-AF65-F5344CB8AC3E}">
        <p14:creationId xmlns:p14="http://schemas.microsoft.com/office/powerpoint/2010/main" val="3347574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1165074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10706218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32411786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Tree>
    <p:extLst>
      <p:ext uri="{BB962C8B-B14F-4D97-AF65-F5344CB8AC3E}">
        <p14:creationId xmlns:p14="http://schemas.microsoft.com/office/powerpoint/2010/main" val="3207315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19/10/2015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Public</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19/10/2015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19/10/2015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19/10/2015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19/10/2015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19/10/2015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19/10/2015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19/10/2015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19/10/2015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19/10/2015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19/10/2015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19/10/2015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Public</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8"/>
            <a:ext cx="7772400" cy="1470025"/>
          </a:xfrm>
        </p:spPr>
        <p:txBody>
          <a:bodyPr>
            <a:normAutofit/>
          </a:bodyPr>
          <a:lstStyle/>
          <a:p>
            <a:pPr rtl="1"/>
            <a:r>
              <a:rPr lang="ar-KW" sz="3600" b="1" dirty="0" smtClean="0">
                <a:solidFill>
                  <a:srgbClr val="8C8A26"/>
                </a:solidFill>
                <a:cs typeface="mohammad bold art 1" pitchFamily="2" charset="-78"/>
              </a:rPr>
              <a:t>ورشة عمل</a:t>
            </a:r>
            <a:r>
              <a:rPr lang="en-US" sz="4800" b="1" dirty="0" smtClean="0">
                <a:solidFill>
                  <a:srgbClr val="8C8A26"/>
                </a:solidFill>
                <a:cs typeface="mohammad bold art 1" pitchFamily="2" charset="-78"/>
              </a:rPr>
              <a:t/>
            </a:r>
            <a:br>
              <a:rPr lang="en-US" sz="4800" b="1" dirty="0" smtClean="0">
                <a:solidFill>
                  <a:srgbClr val="8C8A26"/>
                </a:solidFill>
                <a:cs typeface="mohammad bold art 1" pitchFamily="2" charset="-78"/>
              </a:rPr>
            </a:br>
            <a:endParaRPr lang="en-GB" sz="4800" dirty="0">
              <a:cs typeface="mohammad bold art 1" pitchFamily="2" charset="-78"/>
            </a:endParaRPr>
          </a:p>
        </p:txBody>
      </p:sp>
      <p:sp>
        <p:nvSpPr>
          <p:cNvPr id="3" name="Subtitle 2"/>
          <p:cNvSpPr>
            <a:spLocks noGrp="1"/>
          </p:cNvSpPr>
          <p:nvPr>
            <p:ph type="subTitle" idx="1"/>
          </p:nvPr>
        </p:nvSpPr>
        <p:spPr>
          <a:xfrm>
            <a:off x="1843608" y="2276872"/>
            <a:ext cx="6400800" cy="2616696"/>
          </a:xfrm>
        </p:spPr>
        <p:txBody>
          <a:bodyPr>
            <a:normAutofit fontScale="92500" lnSpcReduction="20000"/>
          </a:bodyPr>
          <a:lstStyle/>
          <a:p>
            <a:pPr rtl="1"/>
            <a:r>
              <a:rPr lang="ar-KW" sz="4200" b="1" dirty="0" smtClean="0">
                <a:solidFill>
                  <a:srgbClr val="1F497D"/>
                </a:solidFill>
                <a:cs typeface="mohammad bold art 1" pitchFamily="2" charset="-78"/>
              </a:rPr>
              <a:t>أهم المستجدات في موضوع مكافحة غسل الأموال وتمويل الإرهاب</a:t>
            </a:r>
          </a:p>
          <a:p>
            <a:pPr rtl="1"/>
            <a:r>
              <a:rPr lang="ar-KW" sz="3600" b="1" dirty="0" smtClean="0">
                <a:solidFill>
                  <a:srgbClr val="1F497D"/>
                </a:solidFill>
                <a:cs typeface="mohammad bold art 1" pitchFamily="2" charset="-78"/>
              </a:rPr>
              <a:t>إدارة متابعة عمليات الأسواق </a:t>
            </a:r>
          </a:p>
          <a:p>
            <a:pPr rtl="1"/>
            <a:r>
              <a:rPr lang="en-US" sz="2800" b="1" dirty="0" smtClean="0">
                <a:solidFill>
                  <a:srgbClr val="1F497D"/>
                </a:solidFill>
                <a:cs typeface="mohammad bold art 1" pitchFamily="2" charset="-78"/>
              </a:rPr>
              <a:t>20</a:t>
            </a:r>
            <a:r>
              <a:rPr lang="ar-KW" sz="2800" b="1" dirty="0" smtClean="0">
                <a:solidFill>
                  <a:srgbClr val="1F497D"/>
                </a:solidFill>
                <a:cs typeface="mohammad bold art 1" pitchFamily="2" charset="-78"/>
              </a:rPr>
              <a:t> أكتوبر </a:t>
            </a:r>
            <a:r>
              <a:rPr lang="en-US" sz="2800" b="1" dirty="0" smtClean="0">
                <a:solidFill>
                  <a:srgbClr val="1F497D"/>
                </a:solidFill>
                <a:cs typeface="mohammad bold art 1" pitchFamily="2" charset="-78"/>
              </a:rPr>
              <a:t>2015</a:t>
            </a:r>
            <a:endParaRPr lang="ar-KW" sz="2800" b="1" dirty="0" smtClean="0">
              <a:solidFill>
                <a:srgbClr val="1F497D"/>
              </a:solidFill>
              <a:cs typeface="mohammad bold art 1" pitchFamily="2" charset="-78"/>
            </a:endParaRPr>
          </a:p>
        </p:txBody>
      </p:sp>
      <p:pic>
        <p:nvPicPr>
          <p:cNvPr id="6" name="Picture 5" descr="Picture 3.png"/>
          <p:cNvPicPr>
            <a:picLocks noChangeAspect="1"/>
          </p:cNvPicPr>
          <p:nvPr/>
        </p:nvPicPr>
        <p:blipFill rotWithShape="1">
          <a:blip r:embed="rId3"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50" b="1" dirty="0">
                <a:solidFill>
                  <a:schemeClr val="tx2"/>
                </a:solidFill>
                <a:latin typeface="Sakkal Majalla" pitchFamily="2" charset="-78"/>
                <a:cs typeface="mohammad bold art 1" pitchFamily="2" charset="-78"/>
              </a:rPr>
              <a:t>الجزء </a:t>
            </a:r>
            <a:r>
              <a:rPr lang="ar-KW" sz="3050" b="1" dirty="0" smtClean="0">
                <a:solidFill>
                  <a:schemeClr val="tx2"/>
                </a:solidFill>
                <a:latin typeface="Sakkal Majalla" pitchFamily="2" charset="-78"/>
                <a:cs typeface="mohammad bold art 1" pitchFamily="2" charset="-78"/>
              </a:rPr>
              <a:t>الأول/ تعليمات </a:t>
            </a:r>
            <a:r>
              <a:rPr lang="ar-KW" sz="3050" b="1" dirty="0">
                <a:solidFill>
                  <a:schemeClr val="tx2"/>
                </a:solidFill>
                <a:latin typeface="Sakkal Majalla" pitchFamily="2" charset="-78"/>
                <a:cs typeface="mohammad bold art 1" pitchFamily="2" charset="-78"/>
              </a:rPr>
              <a:t>الهيئة </a:t>
            </a:r>
            <a:br>
              <a:rPr lang="ar-KW" sz="3050" b="1" dirty="0">
                <a:solidFill>
                  <a:schemeClr val="tx2"/>
                </a:solidFill>
                <a:latin typeface="Sakkal Majalla" pitchFamily="2" charset="-78"/>
                <a:cs typeface="mohammad bold art 1" pitchFamily="2" charset="-78"/>
              </a:rPr>
            </a:br>
            <a:r>
              <a:rPr lang="ar-KW" sz="3050" b="1" dirty="0">
                <a:solidFill>
                  <a:schemeClr val="tx2"/>
                </a:solidFill>
                <a:latin typeface="Sakkal Majalla" pitchFamily="2" charset="-78"/>
                <a:cs typeface="mohammad bold art 1" pitchFamily="2" charset="-78"/>
              </a:rPr>
              <a:t>رقم(</a:t>
            </a:r>
            <a:r>
              <a:rPr lang="en-US" sz="3050" b="1" dirty="0">
                <a:solidFill>
                  <a:schemeClr val="tx2"/>
                </a:solidFill>
                <a:latin typeface="Sakkal Majalla" pitchFamily="2" charset="-78"/>
                <a:cs typeface="mohammad bold art 1" pitchFamily="2" charset="-78"/>
              </a:rPr>
              <a:t>2</a:t>
            </a:r>
            <a:r>
              <a:rPr lang="ar-KW" sz="3050" b="1" dirty="0">
                <a:solidFill>
                  <a:schemeClr val="tx2"/>
                </a:solidFill>
                <a:latin typeface="Sakkal Majalla" pitchFamily="2" charset="-78"/>
                <a:cs typeface="mohammad bold art 1" pitchFamily="2" charset="-78"/>
              </a:rPr>
              <a:t>) لسنة </a:t>
            </a:r>
            <a:r>
              <a:rPr lang="en-US" sz="3050" b="1" dirty="0">
                <a:solidFill>
                  <a:schemeClr val="tx2"/>
                </a:solidFill>
                <a:latin typeface="Sakkal Majalla" pitchFamily="2" charset="-78"/>
                <a:cs typeface="mohammad bold art 1" pitchFamily="2" charset="-78"/>
              </a:rPr>
              <a:t>2015</a:t>
            </a:r>
            <a:endParaRPr lang="en-US" sz="3050"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marL="1080000" indent="-457200" algn="just" rtl="1" fontAlgn="base">
              <a:lnSpc>
                <a:spcPct val="140000"/>
              </a:lnSpc>
              <a:spcBef>
                <a:spcPct val="0"/>
              </a:spcBef>
              <a:spcAft>
                <a:spcPts val="600"/>
              </a:spcAft>
              <a:buFont typeface="Wingdings" panose="05000000000000000000" pitchFamily="2" charset="2"/>
              <a:buChar char="ü"/>
            </a:pPr>
            <a:r>
              <a:rPr lang="ar-KW" sz="1900" dirty="0" smtClean="0">
                <a:solidFill>
                  <a:schemeClr val="tx2"/>
                </a:solidFill>
                <a:latin typeface="Calibri" pitchFamily="34" charset="0"/>
                <a:cs typeface="mohammad bold art 1" pitchFamily="2" charset="-78"/>
              </a:rPr>
              <a:t>(يتبع) </a:t>
            </a:r>
            <a:r>
              <a:rPr lang="ar-KW" sz="1900" u="sng" dirty="0" smtClean="0">
                <a:solidFill>
                  <a:schemeClr val="tx2"/>
                </a:solidFill>
                <a:latin typeface="Calibri" pitchFamily="34" charset="0"/>
                <a:cs typeface="mohammad bold art 1" pitchFamily="2" charset="-78"/>
              </a:rPr>
              <a:t>التعديل </a:t>
            </a:r>
            <a:r>
              <a:rPr lang="ar-KW" sz="1900" u="sng" dirty="0">
                <a:solidFill>
                  <a:schemeClr val="tx2"/>
                </a:solidFill>
                <a:latin typeface="Calibri" pitchFamily="34" charset="0"/>
                <a:cs typeface="mohammad bold art 1" pitchFamily="2" charset="-78"/>
              </a:rPr>
              <a:t>الأول:</a:t>
            </a:r>
            <a:r>
              <a:rPr lang="ar-KW" sz="1900" dirty="0">
                <a:solidFill>
                  <a:schemeClr val="tx2"/>
                </a:solidFill>
                <a:latin typeface="Calibri" pitchFamily="34" charset="0"/>
                <a:cs typeface="mohammad bold art 1" pitchFamily="2" charset="-78"/>
              </a:rPr>
              <a:t> </a:t>
            </a:r>
            <a:r>
              <a:rPr lang="ar-KW" sz="1900" dirty="0" smtClean="0">
                <a:solidFill>
                  <a:schemeClr val="tx2"/>
                </a:solidFill>
                <a:latin typeface="Calibri" pitchFamily="34" charset="0"/>
                <a:cs typeface="mohammad bold art 1" pitchFamily="2" charset="-78"/>
              </a:rPr>
              <a:t>الوثائق </a:t>
            </a:r>
            <a:r>
              <a:rPr lang="ar-KW" sz="1900" dirty="0">
                <a:solidFill>
                  <a:schemeClr val="tx2"/>
                </a:solidFill>
                <a:latin typeface="Calibri" pitchFamily="34" charset="0"/>
                <a:cs typeface="mohammad bold art 1" pitchFamily="2" charset="-78"/>
              </a:rPr>
              <a:t>والمستندات الرسمية المطلوبة </a:t>
            </a:r>
            <a:r>
              <a:rPr lang="ar-KW" sz="1900" dirty="0" smtClean="0">
                <a:solidFill>
                  <a:schemeClr val="tx2"/>
                </a:solidFill>
                <a:latin typeface="Calibri" pitchFamily="34" charset="0"/>
                <a:cs typeface="mohammad bold art 1" pitchFamily="2" charset="-78"/>
              </a:rPr>
              <a:t>للتحقق </a:t>
            </a:r>
            <a:r>
              <a:rPr lang="ar-KW" sz="1900" dirty="0">
                <a:solidFill>
                  <a:schemeClr val="tx2"/>
                </a:solidFill>
                <a:latin typeface="Calibri" pitchFamily="34" charset="0"/>
                <a:cs typeface="mohammad bold art 1" pitchFamily="2" charset="-78"/>
              </a:rPr>
              <a:t>من هوية العميل والمستفيد الفعلي </a:t>
            </a:r>
            <a:r>
              <a:rPr lang="ar-KW" sz="1900" dirty="0" smtClean="0">
                <a:solidFill>
                  <a:schemeClr val="tx2"/>
                </a:solidFill>
                <a:latin typeface="Calibri" pitchFamily="34" charset="0"/>
                <a:cs typeface="mohammad bold art 1" pitchFamily="2" charset="-78"/>
              </a:rPr>
              <a:t>:</a:t>
            </a:r>
          </a:p>
          <a:p>
            <a:pPr marL="1440000" algn="just" rtl="1" fontAlgn="base">
              <a:lnSpc>
                <a:spcPct val="140000"/>
              </a:lnSpc>
              <a:spcAft>
                <a:spcPts val="600"/>
              </a:spcAft>
              <a:buFont typeface="+mj-lt"/>
              <a:buAutoNum type="arabicPeriod" startAt="3"/>
            </a:pPr>
            <a:r>
              <a:rPr lang="ar-KW" sz="1800" dirty="0">
                <a:solidFill>
                  <a:schemeClr val="tx2"/>
                </a:solidFill>
                <a:latin typeface="Calibri" pitchFamily="34" charset="0"/>
                <a:cs typeface="mohammad bold art 1" pitchFamily="2" charset="-78"/>
              </a:rPr>
              <a:t>الرخصة التجارية الصادرة من وزارة التجارة والصناعة للشركات والمؤسسات المسجلة في الكويت، وكذا نموذج التوقيع. وبالنسبة للشركات والمؤسسات الخارجية، تطلب الوثائق الصادرة عن الجهات المختصة في الدولة التي سجلت أو تأسست فيها، والموثقة من الجهات المعنية بدولة الكويت</a:t>
            </a:r>
            <a:r>
              <a:rPr lang="ar-KW" sz="1800" dirty="0" smtClean="0">
                <a:solidFill>
                  <a:schemeClr val="tx2"/>
                </a:solidFill>
                <a:latin typeface="Calibri" pitchFamily="34" charset="0"/>
                <a:cs typeface="mohammad bold art 1" pitchFamily="2" charset="-78"/>
              </a:rPr>
              <a:t>.</a:t>
            </a:r>
            <a:endParaRPr lang="ar-KW" sz="1800" dirty="0">
              <a:solidFill>
                <a:schemeClr val="tx2"/>
              </a:solidFill>
              <a:latin typeface="Calibri" pitchFamily="34" charset="0"/>
              <a:cs typeface="mohammad bold art 1" pitchFamily="2" charset="-78"/>
            </a:endParaRPr>
          </a:p>
          <a:p>
            <a:pPr marL="1440000" lvl="0" algn="just" rtl="1" fontAlgn="base">
              <a:lnSpc>
                <a:spcPct val="140000"/>
              </a:lnSpc>
              <a:spcAft>
                <a:spcPts val="600"/>
              </a:spcAft>
              <a:buFont typeface="+mj-lt"/>
              <a:buAutoNum type="arabicPeriod" startAt="3"/>
            </a:pPr>
            <a:r>
              <a:rPr lang="ar-KW" sz="1800" dirty="0" smtClean="0">
                <a:solidFill>
                  <a:schemeClr val="tx2"/>
                </a:solidFill>
                <a:latin typeface="Calibri" pitchFamily="34" charset="0"/>
                <a:cs typeface="mohammad bold art 1" pitchFamily="2" charset="-78"/>
              </a:rPr>
              <a:t>الوثائق والأوراق والأدوات والأحكام القضائية التي تثبت أن شخصاً قد عين لتمثيل الشخص المعني.</a:t>
            </a:r>
            <a:endParaRPr lang="en-US" sz="1800" dirty="0" smtClean="0">
              <a:solidFill>
                <a:schemeClr val="tx2"/>
              </a:solidFill>
              <a:latin typeface="Calibri" pitchFamily="34" charset="0"/>
              <a:cs typeface="mohammad bold art 1" pitchFamily="2" charset="-78"/>
            </a:endParaRPr>
          </a:p>
          <a:p>
            <a:pPr marL="1440000" algn="just" rtl="1" fontAlgn="base">
              <a:lnSpc>
                <a:spcPct val="140000"/>
              </a:lnSpc>
              <a:spcAft>
                <a:spcPts val="600"/>
              </a:spcAft>
              <a:buFont typeface="+mj-lt"/>
              <a:buAutoNum type="arabicPeriod" startAt="3"/>
            </a:pPr>
            <a:r>
              <a:rPr lang="ar-KW" sz="1800" dirty="0" smtClean="0">
                <a:solidFill>
                  <a:schemeClr val="tx2"/>
                </a:solidFill>
                <a:latin typeface="Calibri" pitchFamily="34" charset="0"/>
                <a:cs typeface="mohammad bold art 1" pitchFamily="2" charset="-78"/>
              </a:rPr>
              <a:t>وثائق الهوية الرسمية المعتمدة والمصدقة من الجهات أو الهيئات الرسمية المختصة والمصدرة لتلك الوثائق، وذلك بالنسبة للعملاء الذين لم يتم ذكرهم أعلاه.</a:t>
            </a:r>
            <a:endParaRPr lang="en-US" sz="1800" dirty="0" smtClean="0">
              <a:solidFill>
                <a:schemeClr val="tx2"/>
              </a:solidFill>
              <a:latin typeface="Calibri" pitchFamily="34" charset="0"/>
              <a:cs typeface="mohammad bold art 1" pitchFamily="2" charset="-78"/>
            </a:endParaRPr>
          </a:p>
          <a:p>
            <a:pPr marL="622800" indent="0" algn="just" rtl="1" fontAlgn="base">
              <a:lnSpc>
                <a:spcPct val="140000"/>
              </a:lnSpc>
              <a:spcBef>
                <a:spcPct val="0"/>
              </a:spcBef>
              <a:spcAft>
                <a:spcPts val="600"/>
              </a:spcAft>
              <a:buNone/>
            </a:pPr>
            <a:endParaRPr lang="ar-KW" sz="1900" dirty="0">
              <a:solidFill>
                <a:schemeClr val="tx2"/>
              </a:solidFill>
              <a:latin typeface="Calibri" pitchFamily="34" charset="0"/>
              <a:cs typeface="mohammad bold art 1" pitchFamily="2" charset="-78"/>
            </a:endParaRPr>
          </a:p>
          <a:p>
            <a:pPr marL="622800" indent="0" algn="r"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ct val="0"/>
              </a:spcBef>
              <a:spcAft>
                <a:spcPts val="600"/>
              </a:spcAft>
              <a:buNone/>
            </a:pPr>
            <a:endParaRPr lang="ar-KW" sz="20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499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3" end="23"/>
                                            </p:txEl>
                                          </p:spTgt>
                                        </p:tgtEl>
                                        <p:attrNameLst>
                                          <p:attrName>style.visibility</p:attrName>
                                        </p:attrNameLst>
                                      </p:cBhvr>
                                      <p:to>
                                        <p:strVal val="visible"/>
                                      </p:to>
                                    </p:set>
                                    <p:anim calcmode="lin" valueType="num">
                                      <p:cBhvr additive="base">
                                        <p:cTn id="7" dur="500" fill="hold"/>
                                        <p:tgtEl>
                                          <p:spTgt spid="3">
                                            <p:txEl>
                                              <p:pRg st="23" end="2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3" end="2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50" b="1" dirty="0">
                <a:solidFill>
                  <a:schemeClr val="tx2"/>
                </a:solidFill>
                <a:latin typeface="Sakkal Majalla" pitchFamily="2" charset="-78"/>
                <a:cs typeface="mohammad bold art 1" pitchFamily="2" charset="-78"/>
              </a:rPr>
              <a:t>الجزء </a:t>
            </a:r>
            <a:r>
              <a:rPr lang="ar-KW" sz="3050" b="1" dirty="0" smtClean="0">
                <a:solidFill>
                  <a:schemeClr val="tx2"/>
                </a:solidFill>
                <a:latin typeface="Sakkal Majalla" pitchFamily="2" charset="-78"/>
                <a:cs typeface="mohammad bold art 1" pitchFamily="2" charset="-78"/>
              </a:rPr>
              <a:t>الأول/ تعليمات </a:t>
            </a:r>
            <a:r>
              <a:rPr lang="ar-KW" sz="3050" b="1" dirty="0">
                <a:solidFill>
                  <a:schemeClr val="tx2"/>
                </a:solidFill>
                <a:latin typeface="Sakkal Majalla" pitchFamily="2" charset="-78"/>
                <a:cs typeface="mohammad bold art 1" pitchFamily="2" charset="-78"/>
              </a:rPr>
              <a:t>الهيئة </a:t>
            </a:r>
            <a:br>
              <a:rPr lang="ar-KW" sz="3050" b="1" dirty="0">
                <a:solidFill>
                  <a:schemeClr val="tx2"/>
                </a:solidFill>
                <a:latin typeface="Sakkal Majalla" pitchFamily="2" charset="-78"/>
                <a:cs typeface="mohammad bold art 1" pitchFamily="2" charset="-78"/>
              </a:rPr>
            </a:br>
            <a:r>
              <a:rPr lang="ar-KW" sz="3050" b="1" dirty="0">
                <a:solidFill>
                  <a:schemeClr val="tx2"/>
                </a:solidFill>
                <a:latin typeface="Sakkal Majalla" pitchFamily="2" charset="-78"/>
                <a:cs typeface="mohammad bold art 1" pitchFamily="2" charset="-78"/>
              </a:rPr>
              <a:t>رقم(</a:t>
            </a:r>
            <a:r>
              <a:rPr lang="en-US" sz="3050" b="1" dirty="0">
                <a:solidFill>
                  <a:schemeClr val="tx2"/>
                </a:solidFill>
                <a:latin typeface="Sakkal Majalla" pitchFamily="2" charset="-78"/>
                <a:cs typeface="mohammad bold art 1" pitchFamily="2" charset="-78"/>
              </a:rPr>
              <a:t>2</a:t>
            </a:r>
            <a:r>
              <a:rPr lang="ar-KW" sz="3050" b="1" dirty="0">
                <a:solidFill>
                  <a:schemeClr val="tx2"/>
                </a:solidFill>
                <a:latin typeface="Sakkal Majalla" pitchFamily="2" charset="-78"/>
                <a:cs typeface="mohammad bold art 1" pitchFamily="2" charset="-78"/>
              </a:rPr>
              <a:t>) لسنة </a:t>
            </a:r>
            <a:r>
              <a:rPr lang="en-US" sz="3050" b="1" dirty="0">
                <a:solidFill>
                  <a:schemeClr val="tx2"/>
                </a:solidFill>
                <a:latin typeface="Sakkal Majalla" pitchFamily="2" charset="-78"/>
                <a:cs typeface="mohammad bold art 1" pitchFamily="2" charset="-78"/>
              </a:rPr>
              <a:t>2015</a:t>
            </a:r>
            <a:endParaRPr lang="en-US" sz="3050"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algn="just" rtl="1" fontAlgn="base">
              <a:lnSpc>
                <a:spcPct val="120000"/>
              </a:lnSpc>
              <a:spcBef>
                <a:spcPts val="1200"/>
              </a:spcBef>
              <a:spcAft>
                <a:spcPts val="600"/>
              </a:spcAft>
              <a:buFont typeface="Wingdings" panose="05000000000000000000" pitchFamily="2" charset="2"/>
              <a:buChar char="§"/>
            </a:pPr>
            <a:r>
              <a:rPr lang="ar-KW" sz="1900" dirty="0" smtClean="0">
                <a:solidFill>
                  <a:schemeClr val="tx2"/>
                </a:solidFill>
                <a:latin typeface="Calibri" pitchFamily="34" charset="0"/>
                <a:cs typeface="mohammad bold art 1" pitchFamily="2" charset="-78"/>
              </a:rPr>
              <a:t>(يتبع) أهم </a:t>
            </a:r>
            <a:r>
              <a:rPr lang="ar-KW" sz="1900" dirty="0">
                <a:solidFill>
                  <a:schemeClr val="tx2"/>
                </a:solidFill>
                <a:latin typeface="Calibri" pitchFamily="34" charset="0"/>
                <a:cs typeface="mohammad bold art 1" pitchFamily="2" charset="-78"/>
              </a:rPr>
              <a:t>ما ورد من تعديلات على بعض بنود تعليمات الهيئة بشأن مكافحة غسل الأموال وتمويل </a:t>
            </a:r>
            <a:r>
              <a:rPr lang="ar-KW" sz="1900" dirty="0" smtClean="0">
                <a:solidFill>
                  <a:schemeClr val="tx2"/>
                </a:solidFill>
                <a:latin typeface="Calibri" pitchFamily="34" charset="0"/>
                <a:cs typeface="mohammad bold art 1" pitchFamily="2" charset="-78"/>
              </a:rPr>
              <a:t>الإرهاب:</a:t>
            </a:r>
            <a:endParaRPr lang="ar-KW" sz="2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mj-lt"/>
              <a:buAutoNum type="arabicParenR" startAt="3"/>
            </a:pPr>
            <a:r>
              <a:rPr lang="ar-KW" sz="1900" dirty="0" smtClean="0">
                <a:solidFill>
                  <a:schemeClr val="tx2"/>
                </a:solidFill>
                <a:latin typeface="Calibri" pitchFamily="34" charset="0"/>
                <a:cs typeface="mohammad bold art 1" pitchFamily="2" charset="-78"/>
              </a:rPr>
              <a:t>البند </a:t>
            </a:r>
            <a:r>
              <a:rPr lang="ar-KW" sz="1900" dirty="0">
                <a:solidFill>
                  <a:schemeClr val="tx2"/>
                </a:solidFill>
                <a:latin typeface="Calibri" pitchFamily="34" charset="0"/>
                <a:cs typeface="mohammad bold art 1" pitchFamily="2" charset="-78"/>
              </a:rPr>
              <a:t>(سابعاً) الأحكام العامة لإجراءات العناية الواجبة تجاه </a:t>
            </a:r>
            <a:r>
              <a:rPr lang="ar-KW" sz="1900" dirty="0" smtClean="0">
                <a:solidFill>
                  <a:schemeClr val="tx2"/>
                </a:solidFill>
                <a:latin typeface="Calibri" pitchFamily="34" charset="0"/>
                <a:cs typeface="mohammad bold art 1" pitchFamily="2" charset="-78"/>
              </a:rPr>
              <a:t>العميل: </a:t>
            </a:r>
          </a:p>
          <a:p>
            <a:pPr marL="1080000" indent="-457200" algn="just" rtl="1" fontAlgn="base">
              <a:lnSpc>
                <a:spcPct val="120000"/>
              </a:lnSpc>
              <a:spcBef>
                <a:spcPct val="0"/>
              </a:spcBef>
              <a:spcAft>
                <a:spcPts val="600"/>
              </a:spcAft>
              <a:buFont typeface="Wingdings" panose="05000000000000000000" pitchFamily="2" charset="2"/>
              <a:buChar char="ü"/>
            </a:pPr>
            <a:r>
              <a:rPr lang="ar-KW" sz="1900" u="sng" dirty="0">
                <a:solidFill>
                  <a:schemeClr val="tx2"/>
                </a:solidFill>
                <a:latin typeface="Calibri" pitchFamily="34" charset="0"/>
                <a:cs typeface="mohammad bold art 1" pitchFamily="2" charset="-78"/>
              </a:rPr>
              <a:t>التعديل </a:t>
            </a:r>
            <a:r>
              <a:rPr lang="ar-KW" sz="1900" u="sng" dirty="0" smtClean="0">
                <a:solidFill>
                  <a:schemeClr val="tx2"/>
                </a:solidFill>
                <a:latin typeface="Calibri" pitchFamily="34" charset="0"/>
                <a:cs typeface="mohammad bold art 1" pitchFamily="2" charset="-78"/>
              </a:rPr>
              <a:t>الثاني:</a:t>
            </a:r>
            <a:r>
              <a:rPr lang="ar-KW" sz="1900" dirty="0" smtClean="0">
                <a:solidFill>
                  <a:schemeClr val="tx2"/>
                </a:solidFill>
                <a:latin typeface="Calibri" pitchFamily="34" charset="0"/>
                <a:cs typeface="mohammad bold art 1" pitchFamily="2" charset="-78"/>
              </a:rPr>
              <a:t> </a:t>
            </a:r>
            <a:r>
              <a:rPr lang="ar-KW" sz="1900" u="sng" dirty="0" smtClean="0">
                <a:solidFill>
                  <a:srgbClr val="FF0000"/>
                </a:solidFill>
                <a:latin typeface="Calibri" pitchFamily="34" charset="0"/>
                <a:cs typeface="mohammad bold art 1" pitchFamily="2" charset="-78"/>
              </a:rPr>
              <a:t>إضافة فقرة</a:t>
            </a:r>
            <a:r>
              <a:rPr lang="ar-KW" sz="1900" dirty="0" smtClean="0">
                <a:solidFill>
                  <a:schemeClr val="tx2"/>
                </a:solidFill>
                <a:latin typeface="Calibri" pitchFamily="34" charset="0"/>
                <a:cs typeface="mohammad bold art 1" pitchFamily="2" charset="-78"/>
              </a:rPr>
              <a:t> توضح الالتزام المطلوب من الشخص المرخص له عند التعامل </a:t>
            </a:r>
            <a:r>
              <a:rPr lang="ar-KW" sz="1900" dirty="0">
                <a:solidFill>
                  <a:schemeClr val="tx2"/>
                </a:solidFill>
                <a:latin typeface="Calibri" pitchFamily="34" charset="0"/>
                <a:cs typeface="mohammad bold art 1" pitchFamily="2" charset="-78"/>
              </a:rPr>
              <a:t>مع عميل أجنبي مقيم خارج دولة </a:t>
            </a:r>
            <a:r>
              <a:rPr lang="ar-KW" sz="1900" dirty="0" smtClean="0">
                <a:solidFill>
                  <a:schemeClr val="tx2"/>
                </a:solidFill>
                <a:latin typeface="Calibri" pitchFamily="34" charset="0"/>
                <a:cs typeface="mohammad bold art 1" pitchFamily="2" charset="-78"/>
              </a:rPr>
              <a:t>الكويت من خلال الأمين الدولي (</a:t>
            </a:r>
            <a:r>
              <a:rPr lang="en-US" sz="1900" dirty="0" smtClean="0">
                <a:solidFill>
                  <a:schemeClr val="tx2"/>
                </a:solidFill>
                <a:latin typeface="Calibri" pitchFamily="34" charset="0"/>
                <a:cs typeface="mohammad bold art 1" pitchFamily="2" charset="-78"/>
              </a:rPr>
              <a:t>Global Custodian</a:t>
            </a:r>
            <a:r>
              <a:rPr lang="ar-KW" sz="1900" dirty="0" smtClean="0">
                <a:solidFill>
                  <a:schemeClr val="tx2"/>
                </a:solidFill>
                <a:latin typeface="Calibri" pitchFamily="34" charset="0"/>
                <a:cs typeface="mohammad bold art 1" pitchFamily="2" charset="-78"/>
              </a:rPr>
              <a:t>)، حيث يتعين على الشخص المرخص له الحصول على كتاب خطي من الأمين </a:t>
            </a:r>
            <a:r>
              <a:rPr lang="ar-KW" sz="1900" dirty="0">
                <a:solidFill>
                  <a:schemeClr val="tx2"/>
                </a:solidFill>
                <a:latin typeface="Calibri" pitchFamily="34" charset="0"/>
                <a:cs typeface="mohammad bold art 1" pitchFamily="2" charset="-78"/>
              </a:rPr>
              <a:t>الدولي (</a:t>
            </a:r>
            <a:r>
              <a:rPr lang="en-US" sz="1900" dirty="0">
                <a:solidFill>
                  <a:schemeClr val="tx2"/>
                </a:solidFill>
                <a:latin typeface="Calibri" pitchFamily="34" charset="0"/>
                <a:cs typeface="mohammad bold art 1" pitchFamily="2" charset="-78"/>
              </a:rPr>
              <a:t>Global Custodian</a:t>
            </a:r>
            <a:r>
              <a:rPr lang="ar-KW" sz="1900" dirty="0" smtClean="0">
                <a:solidFill>
                  <a:schemeClr val="tx2"/>
                </a:solidFill>
                <a:latin typeface="Calibri" pitchFamily="34" charset="0"/>
                <a:cs typeface="mohammad bold art 1" pitchFamily="2" charset="-78"/>
              </a:rPr>
              <a:t>) يثبت بقيامه بتطبيق كامل توصيات مجموعة العمل المالي بما فيها إجراءات العناية الواجبة تجاه العميل، على</a:t>
            </a:r>
            <a:r>
              <a:rPr lang="en-US" sz="1900" dirty="0">
                <a:solidFill>
                  <a:schemeClr val="tx2"/>
                </a:solidFill>
                <a:latin typeface="Calibri" pitchFamily="34" charset="0"/>
                <a:cs typeface="mohammad bold art 1" pitchFamily="2" charset="-78"/>
              </a:rPr>
              <a:t> </a:t>
            </a:r>
            <a:r>
              <a:rPr lang="ar-KW" sz="1900" dirty="0">
                <a:solidFill>
                  <a:schemeClr val="tx2"/>
                </a:solidFill>
                <a:latin typeface="Calibri" pitchFamily="34" charset="0"/>
                <a:cs typeface="mohammad bold art 1" pitchFamily="2" charset="-78"/>
              </a:rPr>
              <a:t>أن يحصل </a:t>
            </a:r>
            <a:r>
              <a:rPr lang="ar-KW" sz="1900" dirty="0" smtClean="0">
                <a:solidFill>
                  <a:schemeClr val="tx2"/>
                </a:solidFill>
                <a:latin typeface="Calibri" pitchFamily="34" charset="0"/>
                <a:cs typeface="mohammad bold art 1" pitchFamily="2" charset="-78"/>
              </a:rPr>
              <a:t>الشخص المرخص له على الحد الأدنى من البيانات الواجب الحصول عليها من العميل. ويُمَكِّن الالتزام الجديد</a:t>
            </a:r>
            <a:r>
              <a:rPr lang="ar-KW" sz="1900" dirty="0">
                <a:solidFill>
                  <a:schemeClr val="tx2"/>
                </a:solidFill>
                <a:latin typeface="Calibri" pitchFamily="34" charset="0"/>
                <a:cs typeface="mohammad bold art 1" pitchFamily="2" charset="-78"/>
              </a:rPr>
              <a:t>،</a:t>
            </a:r>
            <a:r>
              <a:rPr lang="ar-KW" sz="1900" dirty="0" smtClean="0">
                <a:solidFill>
                  <a:schemeClr val="tx2"/>
                </a:solidFill>
                <a:latin typeface="Calibri" pitchFamily="34" charset="0"/>
                <a:cs typeface="mohammad bold art 1" pitchFamily="2" charset="-78"/>
              </a:rPr>
              <a:t> والذي </a:t>
            </a:r>
            <a:r>
              <a:rPr lang="ar-KW" sz="1900" dirty="0">
                <a:solidFill>
                  <a:schemeClr val="tx2"/>
                </a:solidFill>
                <a:latin typeface="Calibri" pitchFamily="34" charset="0"/>
                <a:cs typeface="mohammad bold art 1" pitchFamily="2" charset="-78"/>
              </a:rPr>
              <a:t>سبقت</a:t>
            </a:r>
            <a:r>
              <a:rPr lang="ar-KW" sz="1900" dirty="0" smtClean="0">
                <a:solidFill>
                  <a:schemeClr val="tx2"/>
                </a:solidFill>
                <a:latin typeface="Calibri" pitchFamily="34" charset="0"/>
                <a:cs typeface="mohammad bold art 1" pitchFamily="2" charset="-78"/>
              </a:rPr>
              <a:t> </a:t>
            </a:r>
            <a:r>
              <a:rPr lang="ar-KW" sz="1900" dirty="0">
                <a:solidFill>
                  <a:schemeClr val="tx2"/>
                </a:solidFill>
                <a:latin typeface="Calibri" pitchFamily="34" charset="0"/>
                <a:cs typeface="mohammad bold art 1" pitchFamily="2" charset="-78"/>
              </a:rPr>
              <a:t>الإشارة </a:t>
            </a:r>
            <a:r>
              <a:rPr lang="ar-KW" sz="1900" dirty="0" smtClean="0">
                <a:solidFill>
                  <a:schemeClr val="tx2"/>
                </a:solidFill>
                <a:latin typeface="Calibri" pitchFamily="34" charset="0"/>
                <a:cs typeface="mohammad bold art 1" pitchFamily="2" charset="-78"/>
              </a:rPr>
              <a:t>إليه</a:t>
            </a:r>
            <a:r>
              <a:rPr lang="ar-KW" sz="1900" dirty="0">
                <a:solidFill>
                  <a:schemeClr val="tx2"/>
                </a:solidFill>
                <a:latin typeface="Calibri" pitchFamily="34" charset="0"/>
                <a:cs typeface="mohammad bold art 1" pitchFamily="2" charset="-78"/>
              </a:rPr>
              <a:t>،</a:t>
            </a:r>
            <a:r>
              <a:rPr lang="ar-KW" sz="1900" dirty="0" smtClean="0">
                <a:solidFill>
                  <a:schemeClr val="tx2"/>
                </a:solidFill>
                <a:latin typeface="Calibri" pitchFamily="34" charset="0"/>
                <a:cs typeface="mohammad bold art 1" pitchFamily="2" charset="-78"/>
              </a:rPr>
              <a:t> الشخص المرخص له بعدم تكرار القيام بإجراءات العناية الواجبة والمطلوبة تجاه العميل. </a:t>
            </a:r>
          </a:p>
          <a:p>
            <a:pPr marL="622800" indent="0" algn="r"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ct val="0"/>
              </a:spcBef>
              <a:spcAft>
                <a:spcPts val="600"/>
              </a:spcAft>
              <a:buNone/>
            </a:pPr>
            <a:endParaRPr lang="ar-KW" sz="20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1686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1" end="21"/>
                                            </p:txEl>
                                          </p:spTgt>
                                        </p:tgtEl>
                                        <p:attrNameLst>
                                          <p:attrName>style.visibility</p:attrName>
                                        </p:attrNameLst>
                                      </p:cBhvr>
                                      <p:to>
                                        <p:strVal val="visible"/>
                                      </p:to>
                                    </p:set>
                                    <p:anim calcmode="lin" valueType="num">
                                      <p:cBhvr additive="base">
                                        <p:cTn id="7" dur="500" fill="hold"/>
                                        <p:tgtEl>
                                          <p:spTgt spid="3">
                                            <p:txEl>
                                              <p:pRg st="21" end="2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1" end="2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50" b="1" dirty="0">
                <a:solidFill>
                  <a:schemeClr val="tx2"/>
                </a:solidFill>
                <a:latin typeface="Sakkal Majalla" pitchFamily="2" charset="-78"/>
                <a:cs typeface="mohammad bold art 1" pitchFamily="2" charset="-78"/>
              </a:rPr>
              <a:t>الجزء </a:t>
            </a:r>
            <a:r>
              <a:rPr lang="ar-KW" sz="3050" b="1" dirty="0" smtClean="0">
                <a:solidFill>
                  <a:schemeClr val="tx2"/>
                </a:solidFill>
                <a:latin typeface="Sakkal Majalla" pitchFamily="2" charset="-78"/>
                <a:cs typeface="mohammad bold art 1" pitchFamily="2" charset="-78"/>
              </a:rPr>
              <a:t>الأول/ </a:t>
            </a:r>
            <a:r>
              <a:rPr lang="ar-KW" sz="3050" b="1" dirty="0">
                <a:solidFill>
                  <a:schemeClr val="tx2"/>
                </a:solidFill>
                <a:latin typeface="Sakkal Majalla" pitchFamily="2" charset="-78"/>
                <a:cs typeface="mohammad bold art 1" pitchFamily="2" charset="-78"/>
              </a:rPr>
              <a:t>تعليمات الهيئة </a:t>
            </a:r>
            <a:br>
              <a:rPr lang="ar-KW" sz="3050" b="1" dirty="0">
                <a:solidFill>
                  <a:schemeClr val="tx2"/>
                </a:solidFill>
                <a:latin typeface="Sakkal Majalla" pitchFamily="2" charset="-78"/>
                <a:cs typeface="mohammad bold art 1" pitchFamily="2" charset="-78"/>
              </a:rPr>
            </a:br>
            <a:r>
              <a:rPr lang="ar-KW" sz="3050" b="1" dirty="0">
                <a:solidFill>
                  <a:schemeClr val="tx2"/>
                </a:solidFill>
                <a:latin typeface="Sakkal Majalla" pitchFamily="2" charset="-78"/>
                <a:cs typeface="mohammad bold art 1" pitchFamily="2" charset="-78"/>
              </a:rPr>
              <a:t>رقم(</a:t>
            </a:r>
            <a:r>
              <a:rPr lang="en-US" sz="3050" b="1" dirty="0">
                <a:solidFill>
                  <a:schemeClr val="tx2"/>
                </a:solidFill>
                <a:latin typeface="Sakkal Majalla" pitchFamily="2" charset="-78"/>
                <a:cs typeface="mohammad bold art 1" pitchFamily="2" charset="-78"/>
              </a:rPr>
              <a:t>2</a:t>
            </a:r>
            <a:r>
              <a:rPr lang="ar-KW" sz="3050" b="1" dirty="0">
                <a:solidFill>
                  <a:schemeClr val="tx2"/>
                </a:solidFill>
                <a:latin typeface="Sakkal Majalla" pitchFamily="2" charset="-78"/>
                <a:cs typeface="mohammad bold art 1" pitchFamily="2" charset="-78"/>
              </a:rPr>
              <a:t>) لسنة </a:t>
            </a:r>
            <a:r>
              <a:rPr lang="en-US" sz="3050" b="1" dirty="0">
                <a:solidFill>
                  <a:schemeClr val="tx2"/>
                </a:solidFill>
                <a:latin typeface="Sakkal Majalla" pitchFamily="2" charset="-78"/>
                <a:cs typeface="mohammad bold art 1" pitchFamily="2" charset="-78"/>
              </a:rPr>
              <a:t>2015</a:t>
            </a:r>
            <a:endParaRPr lang="en-US" sz="3050"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algn="just" rtl="1" fontAlgn="base">
              <a:lnSpc>
                <a:spcPct val="120000"/>
              </a:lnSpc>
              <a:spcBef>
                <a:spcPts val="1200"/>
              </a:spcBef>
              <a:spcAft>
                <a:spcPts val="600"/>
              </a:spcAft>
              <a:buFont typeface="Wingdings" panose="05000000000000000000" pitchFamily="2" charset="2"/>
              <a:buChar char="§"/>
            </a:pPr>
            <a:r>
              <a:rPr lang="ar-KW" sz="2000" dirty="0">
                <a:solidFill>
                  <a:schemeClr val="tx2"/>
                </a:solidFill>
                <a:latin typeface="Calibri" pitchFamily="34" charset="0"/>
                <a:cs typeface="mohammad bold art 1" pitchFamily="2" charset="-78"/>
              </a:rPr>
              <a:t>(يتبع)، أهم ما ورد من تعديلات على بعض بنود تعليمات الهيئة بشأن مكافحة غسل الأموال وتمويل الإرهاب:</a:t>
            </a:r>
          </a:p>
          <a:p>
            <a:pPr marL="742950" indent="-457200" algn="just" rtl="1" fontAlgn="base">
              <a:lnSpc>
                <a:spcPct val="120000"/>
              </a:lnSpc>
              <a:spcBef>
                <a:spcPct val="0"/>
              </a:spcBef>
              <a:spcAft>
                <a:spcPts val="600"/>
              </a:spcAft>
              <a:buFont typeface="+mj-lt"/>
              <a:buAutoNum type="arabicParenR" startAt="4"/>
            </a:pPr>
            <a:r>
              <a:rPr lang="ar-KW" sz="2000" dirty="0" smtClean="0">
                <a:solidFill>
                  <a:schemeClr val="tx2"/>
                </a:solidFill>
                <a:latin typeface="Calibri" pitchFamily="34" charset="0"/>
                <a:cs typeface="mohammad bold art 1" pitchFamily="2" charset="-78"/>
              </a:rPr>
              <a:t>البند </a:t>
            </a:r>
            <a:r>
              <a:rPr lang="ar-KW" sz="2000" dirty="0">
                <a:solidFill>
                  <a:schemeClr val="tx2"/>
                </a:solidFill>
                <a:latin typeface="Calibri" pitchFamily="34" charset="0"/>
                <a:cs typeface="mohammad bold art 1" pitchFamily="2" charset="-78"/>
              </a:rPr>
              <a:t>(الثاني عشر) صناديق </a:t>
            </a:r>
            <a:r>
              <a:rPr lang="ar-KW" sz="2000" dirty="0" smtClean="0">
                <a:solidFill>
                  <a:schemeClr val="tx2"/>
                </a:solidFill>
                <a:latin typeface="Calibri" pitchFamily="34" charset="0"/>
                <a:cs typeface="mohammad bold art 1" pitchFamily="2" charset="-78"/>
              </a:rPr>
              <a:t>الاستثمار: </a:t>
            </a:r>
          </a:p>
          <a:p>
            <a:pPr marL="1080000" indent="-457200" algn="just" rtl="1" fontAlgn="base">
              <a:lnSpc>
                <a:spcPct val="120000"/>
              </a:lnSpc>
              <a:spcBef>
                <a:spcPct val="0"/>
              </a:spcBef>
              <a:spcAft>
                <a:spcPts val="600"/>
              </a:spcAft>
              <a:buFont typeface="Wingdings" panose="05000000000000000000" pitchFamily="2" charset="2"/>
              <a:buChar char="ü"/>
            </a:pPr>
            <a:r>
              <a:rPr lang="ar-KW" sz="2000" u="sng" dirty="0" smtClean="0">
                <a:solidFill>
                  <a:schemeClr val="tx2"/>
                </a:solidFill>
                <a:latin typeface="Calibri" pitchFamily="34" charset="0"/>
                <a:cs typeface="mohammad bold art 1" pitchFamily="2" charset="-78"/>
              </a:rPr>
              <a:t>التعديل:</a:t>
            </a:r>
            <a:r>
              <a:rPr lang="ar-KW" sz="2000" dirty="0" smtClean="0">
                <a:solidFill>
                  <a:schemeClr val="tx2"/>
                </a:solidFill>
                <a:latin typeface="Calibri" pitchFamily="34" charset="0"/>
                <a:cs typeface="mohammad bold art 1" pitchFamily="2" charset="-78"/>
              </a:rPr>
              <a:t> تم </a:t>
            </a:r>
            <a:r>
              <a:rPr lang="ar-KW" sz="2000" dirty="0">
                <a:solidFill>
                  <a:schemeClr val="tx2"/>
                </a:solidFill>
                <a:latin typeface="Calibri" pitchFamily="34" charset="0"/>
                <a:cs typeface="mohammad bold art 1" pitchFamily="2" charset="-78"/>
              </a:rPr>
              <a:t>تغيير عنوان </a:t>
            </a:r>
            <a:r>
              <a:rPr lang="ar-KW" sz="2000" dirty="0" smtClean="0">
                <a:solidFill>
                  <a:schemeClr val="tx2"/>
                </a:solidFill>
                <a:latin typeface="Calibri" pitchFamily="34" charset="0"/>
                <a:cs typeface="mohammad bold art 1" pitchFamily="2" charset="-78"/>
              </a:rPr>
              <a:t>البند </a:t>
            </a:r>
            <a:r>
              <a:rPr lang="ar-KW" sz="2000" dirty="0">
                <a:solidFill>
                  <a:schemeClr val="tx2"/>
                </a:solidFill>
                <a:latin typeface="Calibri" pitchFamily="34" charset="0"/>
                <a:cs typeface="mohammad bold art 1" pitchFamily="2" charset="-78"/>
              </a:rPr>
              <a:t>إلى </a:t>
            </a:r>
            <a:r>
              <a:rPr lang="ar-KW" sz="2000" dirty="0" smtClean="0">
                <a:solidFill>
                  <a:schemeClr val="tx2"/>
                </a:solidFill>
                <a:latin typeface="Calibri" pitchFamily="34" charset="0"/>
                <a:cs typeface="mohammad bold art 1" pitchFamily="2" charset="-78"/>
              </a:rPr>
              <a:t>" أنظمة الاستثمار الجماعي ". </a:t>
            </a:r>
            <a:endParaRPr lang="ar-KW" sz="2000" dirty="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endParaRPr lang="ar-KW" sz="1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mj-lt"/>
              <a:buAutoNum type="arabicParenR" startAt="5"/>
            </a:pPr>
            <a:r>
              <a:rPr lang="ar-KW" sz="2000" dirty="0">
                <a:solidFill>
                  <a:schemeClr val="tx2"/>
                </a:solidFill>
                <a:latin typeface="Calibri" pitchFamily="34" charset="0"/>
                <a:cs typeface="mohammad bold art 1" pitchFamily="2" charset="-78"/>
              </a:rPr>
              <a:t>البند (التاسع عشر) الإخطار عن العمليات المشتبه </a:t>
            </a:r>
            <a:r>
              <a:rPr lang="ar-KW" sz="2000" dirty="0" smtClean="0">
                <a:solidFill>
                  <a:schemeClr val="tx2"/>
                </a:solidFill>
                <a:latin typeface="Calibri" pitchFamily="34" charset="0"/>
                <a:cs typeface="mohammad bold art 1" pitchFamily="2" charset="-78"/>
              </a:rPr>
              <a:t>بها: </a:t>
            </a:r>
            <a:endParaRPr lang="ar-KW" sz="2000" dirty="0">
              <a:solidFill>
                <a:schemeClr val="tx2"/>
              </a:solidFill>
              <a:latin typeface="Calibri" pitchFamily="34" charset="0"/>
              <a:cs typeface="mohammad bold art 1" pitchFamily="2" charset="-78"/>
            </a:endParaRPr>
          </a:p>
          <a:p>
            <a:pPr marL="1080000" indent="-457200" algn="just" rtl="1" fontAlgn="base">
              <a:lnSpc>
                <a:spcPct val="140000"/>
              </a:lnSpc>
              <a:spcBef>
                <a:spcPct val="0"/>
              </a:spcBef>
              <a:spcAft>
                <a:spcPts val="600"/>
              </a:spcAft>
              <a:buFont typeface="Wingdings" panose="05000000000000000000" pitchFamily="2" charset="2"/>
              <a:buChar char="ü"/>
            </a:pPr>
            <a:r>
              <a:rPr lang="ar-KW" sz="2000" u="sng" dirty="0" smtClean="0">
                <a:solidFill>
                  <a:schemeClr val="tx2"/>
                </a:solidFill>
                <a:latin typeface="Calibri" pitchFamily="34" charset="0"/>
                <a:cs typeface="mohammad bold art 1" pitchFamily="2" charset="-78"/>
              </a:rPr>
              <a:t>التعديل الأول:</a:t>
            </a:r>
            <a:r>
              <a:rPr lang="ar-KW" sz="2000" dirty="0" smtClean="0">
                <a:solidFill>
                  <a:schemeClr val="tx2"/>
                </a:solidFill>
                <a:latin typeface="Calibri" pitchFamily="34" charset="0"/>
                <a:cs typeface="mohammad bold art 1" pitchFamily="2" charset="-78"/>
              </a:rPr>
              <a:t> عدم </a:t>
            </a:r>
            <a:r>
              <a:rPr lang="ar-KW" sz="2000" dirty="0">
                <a:solidFill>
                  <a:schemeClr val="tx2"/>
                </a:solidFill>
                <a:latin typeface="Calibri" pitchFamily="34" charset="0"/>
                <a:cs typeface="mohammad bold art 1" pitchFamily="2" charset="-78"/>
              </a:rPr>
              <a:t>إرسال نسخة من </a:t>
            </a:r>
            <a:r>
              <a:rPr lang="ar-KW" sz="2000" dirty="0" smtClean="0">
                <a:solidFill>
                  <a:schemeClr val="tx2"/>
                </a:solidFill>
                <a:latin typeface="Calibri" pitchFamily="34" charset="0"/>
                <a:cs typeface="mohammad bold art 1" pitchFamily="2" charset="-78"/>
              </a:rPr>
              <a:t>إخطار </a:t>
            </a:r>
            <a:r>
              <a:rPr lang="ar-KW" sz="2000" dirty="0">
                <a:solidFill>
                  <a:schemeClr val="tx2"/>
                </a:solidFill>
                <a:latin typeface="Calibri" pitchFamily="34" charset="0"/>
                <a:cs typeface="mohammad bold art 1" pitchFamily="2" charset="-78"/>
              </a:rPr>
              <a:t>الشخص المرخص له عن العمليات المشتبه بها إلى الهيئة.</a:t>
            </a:r>
          </a:p>
          <a:p>
            <a:pPr marL="1080000" indent="-457200" algn="just" rtl="1" fontAlgn="base">
              <a:lnSpc>
                <a:spcPct val="140000"/>
              </a:lnSpc>
              <a:spcBef>
                <a:spcPct val="0"/>
              </a:spcBef>
              <a:spcAft>
                <a:spcPts val="600"/>
              </a:spcAft>
              <a:buFont typeface="Wingdings" panose="05000000000000000000" pitchFamily="2" charset="2"/>
              <a:buChar char="ü"/>
            </a:pPr>
            <a:r>
              <a:rPr lang="ar-KW" sz="2000" u="sng" dirty="0" smtClean="0">
                <a:solidFill>
                  <a:schemeClr val="tx2"/>
                </a:solidFill>
                <a:latin typeface="Calibri" pitchFamily="34" charset="0"/>
                <a:cs typeface="mohammad bold art 1" pitchFamily="2" charset="-78"/>
              </a:rPr>
              <a:t>التعديل الثاني:</a:t>
            </a:r>
            <a:r>
              <a:rPr lang="ar-KW" sz="2000" dirty="0" smtClean="0">
                <a:solidFill>
                  <a:schemeClr val="tx2"/>
                </a:solidFill>
                <a:latin typeface="Calibri" pitchFamily="34" charset="0"/>
                <a:cs typeface="mohammad bold art 1" pitchFamily="2" charset="-78"/>
              </a:rPr>
              <a:t> إلغاء </a:t>
            </a:r>
            <a:r>
              <a:rPr lang="ar-KW" sz="2000" dirty="0">
                <a:solidFill>
                  <a:schemeClr val="tx2"/>
                </a:solidFill>
                <a:latin typeface="Calibri" pitchFamily="34" charset="0"/>
                <a:cs typeface="mohammad bold art 1" pitchFamily="2" charset="-78"/>
              </a:rPr>
              <a:t>ملحق التعليمات المتضمن قائمة </a:t>
            </a:r>
            <a:r>
              <a:rPr lang="ar-KW" sz="2000" dirty="0" err="1">
                <a:solidFill>
                  <a:schemeClr val="tx2"/>
                </a:solidFill>
                <a:latin typeface="Calibri" pitchFamily="34" charset="0"/>
                <a:cs typeface="mohammad bold art 1" pitchFamily="2" charset="-78"/>
              </a:rPr>
              <a:t>استرشادية</a:t>
            </a:r>
            <a:r>
              <a:rPr lang="ar-KW" sz="2000" dirty="0" smtClean="0">
                <a:solidFill>
                  <a:schemeClr val="tx2"/>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بأهم المؤشرات الدالة على العمليات غير الاعتيادية أو المشتبه بها.</a:t>
            </a:r>
          </a:p>
          <a:p>
            <a:pPr marL="1080000" indent="-457200" algn="r" rtl="1" fontAlgn="base">
              <a:lnSpc>
                <a:spcPct val="120000"/>
              </a:lnSpc>
              <a:spcBef>
                <a:spcPct val="0"/>
              </a:spcBef>
              <a:spcAft>
                <a:spcPts val="600"/>
              </a:spcAft>
              <a:buFont typeface="Wingdings" panose="05000000000000000000" pitchFamily="2" charset="2"/>
              <a:buChar char="ü"/>
            </a:pPr>
            <a:endParaRPr lang="ar-KW" sz="1000" dirty="0" smtClean="0">
              <a:solidFill>
                <a:schemeClr val="tx2"/>
              </a:solidFill>
              <a:latin typeface="Calibri" pitchFamily="34" charset="0"/>
              <a:cs typeface="mohammad bold art 1" pitchFamily="2" charset="-78"/>
            </a:endParaRPr>
          </a:p>
          <a:p>
            <a:pPr marL="622800" indent="0" algn="r"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ct val="0"/>
              </a:spcBef>
              <a:spcAft>
                <a:spcPts val="600"/>
              </a:spcAft>
              <a:buNone/>
            </a:pPr>
            <a:endParaRPr lang="ar-KW" sz="20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3396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26" end="26"/>
                                            </p:txEl>
                                          </p:spTgt>
                                        </p:tgtEl>
                                        <p:attrNameLst>
                                          <p:attrName>style.visibility</p:attrName>
                                        </p:attrNameLst>
                                      </p:cBhvr>
                                      <p:to>
                                        <p:strVal val="visible"/>
                                      </p:to>
                                    </p:set>
                                    <p:anim calcmode="lin" valueType="num">
                                      <p:cBhvr additive="base">
                                        <p:cTn id="43" dur="500" fill="hold"/>
                                        <p:tgtEl>
                                          <p:spTgt spid="3">
                                            <p:txEl>
                                              <p:pRg st="26" end="2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26" end="2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50" b="1" dirty="0">
                <a:solidFill>
                  <a:schemeClr val="tx2"/>
                </a:solidFill>
                <a:latin typeface="Sakkal Majalla" pitchFamily="2" charset="-78"/>
                <a:cs typeface="mohammad bold art 1" pitchFamily="2" charset="-78"/>
              </a:rPr>
              <a:t>الجزء </a:t>
            </a:r>
            <a:r>
              <a:rPr lang="ar-KW" sz="3050" b="1" dirty="0" smtClean="0">
                <a:solidFill>
                  <a:schemeClr val="tx2"/>
                </a:solidFill>
                <a:latin typeface="Sakkal Majalla" pitchFamily="2" charset="-78"/>
                <a:cs typeface="mohammad bold art 1" pitchFamily="2" charset="-78"/>
              </a:rPr>
              <a:t>الأول/ تعليمات </a:t>
            </a:r>
            <a:r>
              <a:rPr lang="ar-KW" sz="3050" b="1" dirty="0">
                <a:solidFill>
                  <a:schemeClr val="tx2"/>
                </a:solidFill>
                <a:latin typeface="Sakkal Majalla" pitchFamily="2" charset="-78"/>
                <a:cs typeface="mohammad bold art 1" pitchFamily="2" charset="-78"/>
              </a:rPr>
              <a:t>الهيئة </a:t>
            </a:r>
            <a:br>
              <a:rPr lang="ar-KW" sz="3050" b="1" dirty="0">
                <a:solidFill>
                  <a:schemeClr val="tx2"/>
                </a:solidFill>
                <a:latin typeface="Sakkal Majalla" pitchFamily="2" charset="-78"/>
                <a:cs typeface="mohammad bold art 1" pitchFamily="2" charset="-78"/>
              </a:rPr>
            </a:br>
            <a:r>
              <a:rPr lang="ar-KW" sz="3050" b="1" dirty="0">
                <a:solidFill>
                  <a:schemeClr val="tx2"/>
                </a:solidFill>
                <a:latin typeface="Sakkal Majalla" pitchFamily="2" charset="-78"/>
                <a:cs typeface="mohammad bold art 1" pitchFamily="2" charset="-78"/>
              </a:rPr>
              <a:t>رقم(</a:t>
            </a:r>
            <a:r>
              <a:rPr lang="en-US" sz="3050" b="1" dirty="0">
                <a:solidFill>
                  <a:schemeClr val="tx2"/>
                </a:solidFill>
                <a:latin typeface="Sakkal Majalla" pitchFamily="2" charset="-78"/>
                <a:cs typeface="mohammad bold art 1" pitchFamily="2" charset="-78"/>
              </a:rPr>
              <a:t>2</a:t>
            </a:r>
            <a:r>
              <a:rPr lang="ar-KW" sz="3050" b="1" dirty="0">
                <a:solidFill>
                  <a:schemeClr val="tx2"/>
                </a:solidFill>
                <a:latin typeface="Sakkal Majalla" pitchFamily="2" charset="-78"/>
                <a:cs typeface="mohammad bold art 1" pitchFamily="2" charset="-78"/>
              </a:rPr>
              <a:t>) لسنة </a:t>
            </a:r>
            <a:r>
              <a:rPr lang="en-US" sz="3050" b="1" dirty="0">
                <a:solidFill>
                  <a:schemeClr val="tx2"/>
                </a:solidFill>
                <a:latin typeface="Sakkal Majalla" pitchFamily="2" charset="-78"/>
                <a:cs typeface="mohammad bold art 1" pitchFamily="2" charset="-78"/>
              </a:rPr>
              <a:t>2015</a:t>
            </a:r>
            <a:endParaRPr lang="en-US" sz="3050"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algn="just" rtl="1" fontAlgn="base">
              <a:lnSpc>
                <a:spcPct val="120000"/>
              </a:lnSpc>
              <a:spcBef>
                <a:spcPts val="1200"/>
              </a:spcBef>
              <a:spcAft>
                <a:spcPts val="600"/>
              </a:spcAft>
              <a:buFont typeface="Wingdings" panose="05000000000000000000" pitchFamily="2" charset="2"/>
              <a:buChar char="§"/>
            </a:pPr>
            <a:r>
              <a:rPr lang="ar-KW" sz="2000" dirty="0">
                <a:solidFill>
                  <a:schemeClr val="tx2"/>
                </a:solidFill>
                <a:latin typeface="Calibri" pitchFamily="34" charset="0"/>
                <a:cs typeface="mohammad bold art 1" pitchFamily="2" charset="-78"/>
              </a:rPr>
              <a:t>(يتبع)، أهم ما ورد من تعديلات على بعض بنود تعليمات الهيئة بشأن مكافحة غسل الأموال وتمويل الإرهاب:</a:t>
            </a:r>
          </a:p>
          <a:p>
            <a:pPr marL="742950" indent="-457200" algn="just" rtl="1" fontAlgn="base">
              <a:lnSpc>
                <a:spcPct val="120000"/>
              </a:lnSpc>
              <a:spcBef>
                <a:spcPct val="0"/>
              </a:spcBef>
              <a:spcAft>
                <a:spcPts val="600"/>
              </a:spcAft>
              <a:buFont typeface="+mj-lt"/>
              <a:buAutoNum type="arabicParenR" startAt="6"/>
            </a:pPr>
            <a:r>
              <a:rPr lang="ar-KW" sz="2000" dirty="0" smtClean="0">
                <a:solidFill>
                  <a:schemeClr val="tx2"/>
                </a:solidFill>
                <a:latin typeface="Calibri" pitchFamily="34" charset="0"/>
                <a:cs typeface="mohammad bold art 1" pitchFamily="2" charset="-78"/>
              </a:rPr>
              <a:t>البند (الحادي </a:t>
            </a:r>
            <a:r>
              <a:rPr lang="ar-KW" sz="2000" dirty="0">
                <a:solidFill>
                  <a:schemeClr val="tx2"/>
                </a:solidFill>
                <a:latin typeface="Calibri" pitchFamily="34" charset="0"/>
                <a:cs typeface="mohammad bold art 1" pitchFamily="2" charset="-78"/>
              </a:rPr>
              <a:t>والعشرون) </a:t>
            </a:r>
            <a:r>
              <a:rPr lang="ar-KW" sz="2000" dirty="0" smtClean="0">
                <a:solidFill>
                  <a:schemeClr val="tx2"/>
                </a:solidFill>
                <a:latin typeface="Calibri" pitchFamily="34" charset="0"/>
                <a:cs typeface="mohammad bold art 1" pitchFamily="2" charset="-78"/>
              </a:rPr>
              <a:t>الأشخاص المدرجة أسماؤهم على قائمة الأمم المتحدة للإرهاب: </a:t>
            </a:r>
            <a:endParaRPr lang="ar-KW" sz="2000" dirty="0">
              <a:solidFill>
                <a:schemeClr val="tx2"/>
              </a:solidFill>
              <a:latin typeface="Calibri" pitchFamily="34" charset="0"/>
              <a:cs typeface="mohammad bold art 1" pitchFamily="2" charset="-78"/>
            </a:endParaRPr>
          </a:p>
          <a:p>
            <a:pPr marL="1080000" indent="-457200" algn="just" rtl="1" fontAlgn="base">
              <a:lnSpc>
                <a:spcPct val="140000"/>
              </a:lnSpc>
              <a:spcBef>
                <a:spcPct val="0"/>
              </a:spcBef>
              <a:spcAft>
                <a:spcPts val="600"/>
              </a:spcAft>
              <a:buFont typeface="Wingdings" panose="05000000000000000000" pitchFamily="2" charset="2"/>
              <a:buChar char="ü"/>
            </a:pPr>
            <a:r>
              <a:rPr lang="ar-KW" sz="1900" u="sng" dirty="0" smtClean="0">
                <a:solidFill>
                  <a:schemeClr val="tx2"/>
                </a:solidFill>
                <a:latin typeface="Calibri" pitchFamily="34" charset="0"/>
                <a:cs typeface="mohammad bold art 1" pitchFamily="2" charset="-78"/>
              </a:rPr>
              <a:t>التعديل:</a:t>
            </a:r>
            <a:r>
              <a:rPr lang="ar-KW" sz="1900" dirty="0" smtClean="0">
                <a:solidFill>
                  <a:schemeClr val="tx2"/>
                </a:solidFill>
                <a:latin typeface="Calibri" pitchFamily="34" charset="0"/>
                <a:cs typeface="mohammad bold art 1" pitchFamily="2" charset="-78"/>
              </a:rPr>
              <a:t> </a:t>
            </a:r>
            <a:r>
              <a:rPr lang="ar-KW" sz="1900" u="sng" dirty="0">
                <a:solidFill>
                  <a:srgbClr val="FF0000"/>
                </a:solidFill>
                <a:latin typeface="Calibri" pitchFamily="34" charset="0"/>
                <a:cs typeface="mohammad bold art 1" pitchFamily="2" charset="-78"/>
              </a:rPr>
              <a:t>إضافة فقرة</a:t>
            </a:r>
            <a:r>
              <a:rPr lang="ar-KW" sz="1900" dirty="0">
                <a:solidFill>
                  <a:srgbClr val="FF0000"/>
                </a:solidFill>
                <a:latin typeface="Calibri" pitchFamily="34" charset="0"/>
                <a:cs typeface="mohammad bold art 1" pitchFamily="2" charset="-78"/>
              </a:rPr>
              <a:t> </a:t>
            </a:r>
            <a:r>
              <a:rPr lang="ar-KW" sz="1900" dirty="0">
                <a:solidFill>
                  <a:schemeClr val="tx2"/>
                </a:solidFill>
                <a:latin typeface="Calibri" pitchFamily="34" charset="0"/>
                <a:cs typeface="mohammad bold art 1" pitchFamily="2" charset="-78"/>
              </a:rPr>
              <a:t>بشأن</a:t>
            </a:r>
            <a:r>
              <a:rPr lang="ar-KW" sz="1900" dirty="0" smtClean="0">
                <a:solidFill>
                  <a:srgbClr val="FF0000"/>
                </a:solidFill>
                <a:latin typeface="Calibri" pitchFamily="34" charset="0"/>
                <a:cs typeface="mohammad bold art 1" pitchFamily="2" charset="-78"/>
              </a:rPr>
              <a:t> </a:t>
            </a:r>
            <a:r>
              <a:rPr lang="ar-KW" sz="1900" dirty="0" smtClean="0">
                <a:solidFill>
                  <a:schemeClr val="tx2"/>
                </a:solidFill>
                <a:latin typeface="Calibri" pitchFamily="34" charset="0"/>
                <a:cs typeface="mohammad bold art 1" pitchFamily="2" charset="-78"/>
              </a:rPr>
              <a:t>الالتزام </a:t>
            </a:r>
            <a:r>
              <a:rPr lang="ar-KW" sz="1900" dirty="0">
                <a:solidFill>
                  <a:schemeClr val="tx2"/>
                </a:solidFill>
                <a:latin typeface="Calibri" pitchFamily="34" charset="0"/>
                <a:cs typeface="mohammad bold art 1" pitchFamily="2" charset="-78"/>
              </a:rPr>
              <a:t>بما ورد في القرار الوزاري رقم (</a:t>
            </a:r>
            <a:r>
              <a:rPr lang="en-US" sz="1900" dirty="0">
                <a:solidFill>
                  <a:schemeClr val="tx2"/>
                </a:solidFill>
                <a:latin typeface="Calibri" pitchFamily="34" charset="0"/>
                <a:cs typeface="mohammad bold art 1" pitchFamily="2" charset="-78"/>
              </a:rPr>
              <a:t>5</a:t>
            </a:r>
            <a:r>
              <a:rPr lang="ar-KW" sz="1900" dirty="0">
                <a:solidFill>
                  <a:schemeClr val="tx2"/>
                </a:solidFill>
                <a:latin typeface="Calibri" pitchFamily="34" charset="0"/>
                <a:cs typeface="mohammad bold art 1" pitchFamily="2" charset="-78"/>
              </a:rPr>
              <a:t>) لسنة </a:t>
            </a:r>
            <a:r>
              <a:rPr lang="en-US" sz="1900" dirty="0">
                <a:solidFill>
                  <a:schemeClr val="tx2"/>
                </a:solidFill>
                <a:latin typeface="Calibri" pitchFamily="34" charset="0"/>
                <a:cs typeface="mohammad bold art 1" pitchFamily="2" charset="-78"/>
              </a:rPr>
              <a:t>2014</a:t>
            </a:r>
            <a:r>
              <a:rPr lang="ar-KW" sz="1900" dirty="0">
                <a:solidFill>
                  <a:schemeClr val="tx2"/>
                </a:solidFill>
                <a:latin typeface="Calibri" pitchFamily="34" charset="0"/>
                <a:cs typeface="mohammad bold art 1" pitchFamily="2" charset="-78"/>
              </a:rPr>
              <a:t> بشأن اللائحة التنفيذية الخاصة بتنفيذ قرارات مجلس الأمن الصادرة بموجب الفصل السابع من ميثاق الأمم المتحدة المتعلقة بالإرهاب وتمويل </a:t>
            </a:r>
            <a:r>
              <a:rPr lang="ar-KW" sz="1900" dirty="0" smtClean="0">
                <a:solidFill>
                  <a:schemeClr val="tx2"/>
                </a:solidFill>
                <a:latin typeface="Calibri" pitchFamily="34" charset="0"/>
                <a:cs typeface="mohammad bold art 1" pitchFamily="2" charset="-78"/>
              </a:rPr>
              <a:t>الإرهاب. وكذلك العمل </a:t>
            </a:r>
            <a:r>
              <a:rPr lang="ar-KW" sz="1900" dirty="0">
                <a:solidFill>
                  <a:schemeClr val="tx2"/>
                </a:solidFill>
                <a:latin typeface="Calibri" pitchFamily="34" charset="0"/>
                <a:cs typeface="mohammad bold art 1" pitchFamily="2" charset="-78"/>
              </a:rPr>
              <a:t>بموجب ما تضمنته الضوابط الإرشادية الصادرة إلى الجهات المخاطبة بتنفيذ متطلبات القرار الوزاري رقم (</a:t>
            </a:r>
            <a:r>
              <a:rPr lang="en-US" sz="1900" dirty="0">
                <a:solidFill>
                  <a:schemeClr val="tx2"/>
                </a:solidFill>
                <a:latin typeface="Calibri" pitchFamily="34" charset="0"/>
                <a:cs typeface="mohammad bold art 1" pitchFamily="2" charset="-78"/>
              </a:rPr>
              <a:t>5</a:t>
            </a:r>
            <a:r>
              <a:rPr lang="ar-KW" sz="1900" dirty="0">
                <a:solidFill>
                  <a:schemeClr val="tx2"/>
                </a:solidFill>
                <a:latin typeface="Calibri" pitchFamily="34" charset="0"/>
                <a:cs typeface="mohammad bold art 1" pitchFamily="2" charset="-78"/>
              </a:rPr>
              <a:t>) لسنة </a:t>
            </a:r>
            <a:r>
              <a:rPr lang="en-US" sz="1900" dirty="0" smtClean="0">
                <a:solidFill>
                  <a:schemeClr val="tx2"/>
                </a:solidFill>
                <a:latin typeface="Calibri" pitchFamily="34" charset="0"/>
                <a:cs typeface="mohammad bold art 1" pitchFamily="2" charset="-78"/>
              </a:rPr>
              <a:t>2014</a:t>
            </a:r>
            <a:r>
              <a:rPr lang="ar-KW" sz="1900" dirty="0" smtClean="0">
                <a:solidFill>
                  <a:schemeClr val="tx2"/>
                </a:solidFill>
                <a:latin typeface="Calibri" pitchFamily="34" charset="0"/>
                <a:cs typeface="mohammad bold art 1" pitchFamily="2" charset="-78"/>
              </a:rPr>
              <a:t>.</a:t>
            </a:r>
            <a:endParaRPr lang="ar-KW" sz="1900" dirty="0">
              <a:solidFill>
                <a:schemeClr val="tx2"/>
              </a:solidFill>
              <a:latin typeface="Calibri" pitchFamily="34" charset="0"/>
              <a:cs typeface="mohammad bold art 1" pitchFamily="2" charset="-78"/>
            </a:endParaRPr>
          </a:p>
          <a:p>
            <a:pPr marL="1080000" indent="-457200" algn="r" rtl="1" fontAlgn="base">
              <a:lnSpc>
                <a:spcPct val="120000"/>
              </a:lnSpc>
              <a:spcBef>
                <a:spcPct val="0"/>
              </a:spcBef>
              <a:spcAft>
                <a:spcPts val="600"/>
              </a:spcAft>
              <a:buFont typeface="Wingdings" panose="05000000000000000000" pitchFamily="2" charset="2"/>
              <a:buChar char="ü"/>
            </a:pPr>
            <a:endParaRPr lang="ar-KW" sz="500" dirty="0" smtClean="0">
              <a:solidFill>
                <a:schemeClr val="tx2"/>
              </a:solidFill>
              <a:latin typeface="Calibri" pitchFamily="34" charset="0"/>
              <a:cs typeface="mohammad bold art 1" pitchFamily="2" charset="-78"/>
            </a:endParaRPr>
          </a:p>
          <a:p>
            <a:pPr marL="622800" indent="0" algn="r"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ct val="0"/>
              </a:spcBef>
              <a:spcAft>
                <a:spcPts val="600"/>
              </a:spcAft>
              <a:buNone/>
            </a:pPr>
            <a:endParaRPr lang="ar-KW" sz="20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2462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2" end="22"/>
                                            </p:txEl>
                                          </p:spTgt>
                                        </p:tgtEl>
                                        <p:attrNameLst>
                                          <p:attrName>style.visibility</p:attrName>
                                        </p:attrNameLst>
                                      </p:cBhvr>
                                      <p:to>
                                        <p:strVal val="visible"/>
                                      </p:to>
                                    </p:set>
                                    <p:anim calcmode="lin" valueType="num">
                                      <p:cBhvr additive="base">
                                        <p:cTn id="25" dur="500" fill="hold"/>
                                        <p:tgtEl>
                                          <p:spTgt spid="3">
                                            <p:txEl>
                                              <p:pRg st="22" end="2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2" end="2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50" b="1" dirty="0">
                <a:solidFill>
                  <a:schemeClr val="tx2"/>
                </a:solidFill>
                <a:latin typeface="Sakkal Majalla" pitchFamily="2" charset="-78"/>
                <a:cs typeface="mohammad bold art 1" pitchFamily="2" charset="-78"/>
              </a:rPr>
              <a:t>الجزء </a:t>
            </a:r>
            <a:r>
              <a:rPr lang="ar-KW" sz="3050" b="1" dirty="0" smtClean="0">
                <a:solidFill>
                  <a:schemeClr val="tx2"/>
                </a:solidFill>
                <a:latin typeface="Sakkal Majalla" pitchFamily="2" charset="-78"/>
                <a:cs typeface="mohammad bold art 1" pitchFamily="2" charset="-78"/>
              </a:rPr>
              <a:t>الأول/ تعليمات </a:t>
            </a:r>
            <a:r>
              <a:rPr lang="ar-KW" sz="3050" b="1" dirty="0">
                <a:solidFill>
                  <a:schemeClr val="tx2"/>
                </a:solidFill>
                <a:latin typeface="Sakkal Majalla" pitchFamily="2" charset="-78"/>
                <a:cs typeface="mohammad bold art 1" pitchFamily="2" charset="-78"/>
              </a:rPr>
              <a:t>الهيئة </a:t>
            </a:r>
            <a:br>
              <a:rPr lang="ar-KW" sz="3050" b="1" dirty="0">
                <a:solidFill>
                  <a:schemeClr val="tx2"/>
                </a:solidFill>
                <a:latin typeface="Sakkal Majalla" pitchFamily="2" charset="-78"/>
                <a:cs typeface="mohammad bold art 1" pitchFamily="2" charset="-78"/>
              </a:rPr>
            </a:br>
            <a:r>
              <a:rPr lang="ar-KW" sz="3050" b="1" dirty="0">
                <a:solidFill>
                  <a:schemeClr val="tx2"/>
                </a:solidFill>
                <a:latin typeface="Sakkal Majalla" pitchFamily="2" charset="-78"/>
                <a:cs typeface="mohammad bold art 1" pitchFamily="2" charset="-78"/>
              </a:rPr>
              <a:t>رقم(</a:t>
            </a:r>
            <a:r>
              <a:rPr lang="en-US" sz="3050" b="1" dirty="0">
                <a:solidFill>
                  <a:schemeClr val="tx2"/>
                </a:solidFill>
                <a:latin typeface="Sakkal Majalla" pitchFamily="2" charset="-78"/>
                <a:cs typeface="mohammad bold art 1" pitchFamily="2" charset="-78"/>
              </a:rPr>
              <a:t>2</a:t>
            </a:r>
            <a:r>
              <a:rPr lang="ar-KW" sz="3050" b="1" dirty="0">
                <a:solidFill>
                  <a:schemeClr val="tx2"/>
                </a:solidFill>
                <a:latin typeface="Sakkal Majalla" pitchFamily="2" charset="-78"/>
                <a:cs typeface="mohammad bold art 1" pitchFamily="2" charset="-78"/>
              </a:rPr>
              <a:t>) لسنة </a:t>
            </a:r>
            <a:r>
              <a:rPr lang="en-US" sz="3050" b="1" dirty="0">
                <a:solidFill>
                  <a:schemeClr val="tx2"/>
                </a:solidFill>
                <a:latin typeface="Sakkal Majalla" pitchFamily="2" charset="-78"/>
                <a:cs typeface="mohammad bold art 1" pitchFamily="2" charset="-78"/>
              </a:rPr>
              <a:t>2015</a:t>
            </a:r>
            <a:endParaRPr lang="en-US" sz="3050" dirty="0">
              <a:solidFill>
                <a:schemeClr val="tx2"/>
              </a:solidFill>
              <a:cs typeface="mohammad bold art 1" pitchFamily="2" charset="-78"/>
            </a:endParaRPr>
          </a:p>
        </p:txBody>
      </p:sp>
      <p:sp>
        <p:nvSpPr>
          <p:cNvPr id="3" name="Content Placeholder 2"/>
          <p:cNvSpPr>
            <a:spLocks noGrp="1"/>
          </p:cNvSpPr>
          <p:nvPr>
            <p:ph idx="1"/>
          </p:nvPr>
        </p:nvSpPr>
        <p:spPr>
          <a:xfrm>
            <a:off x="457200" y="1295401"/>
            <a:ext cx="8229600" cy="4571330"/>
          </a:xfrm>
        </p:spPr>
        <p:txBody>
          <a:bodyPr>
            <a:noAutofit/>
          </a:bodyPr>
          <a:lstStyle/>
          <a:p>
            <a:pPr algn="just" rtl="1" fontAlgn="base">
              <a:lnSpc>
                <a:spcPct val="120000"/>
              </a:lnSpc>
              <a:spcBef>
                <a:spcPts val="1200"/>
              </a:spcBef>
              <a:spcAft>
                <a:spcPts val="600"/>
              </a:spcAft>
              <a:buFont typeface="Wingdings" panose="05000000000000000000" pitchFamily="2" charset="2"/>
              <a:buChar char="§"/>
            </a:pPr>
            <a:r>
              <a:rPr lang="ar-KW" sz="2000" dirty="0">
                <a:solidFill>
                  <a:schemeClr val="tx2"/>
                </a:solidFill>
                <a:latin typeface="Calibri" pitchFamily="34" charset="0"/>
                <a:cs typeface="mohammad bold art 1" pitchFamily="2" charset="-78"/>
              </a:rPr>
              <a:t>(يتبع)، أهم ما ورد من تعديلات على بعض بنود تعليمات الهيئة بشأن مكافحة غسل الأموال وتمويل الإرهاب:</a:t>
            </a:r>
          </a:p>
          <a:p>
            <a:pPr marL="742950" indent="-457200" algn="just" rtl="1" fontAlgn="base">
              <a:lnSpc>
                <a:spcPct val="120000"/>
              </a:lnSpc>
              <a:spcBef>
                <a:spcPct val="0"/>
              </a:spcBef>
              <a:spcAft>
                <a:spcPts val="600"/>
              </a:spcAft>
              <a:buFont typeface="+mj-lt"/>
              <a:buAutoNum type="arabicParenR" startAt="7"/>
            </a:pPr>
            <a:r>
              <a:rPr lang="ar-KW" sz="2000" dirty="0" smtClean="0">
                <a:solidFill>
                  <a:schemeClr val="tx2"/>
                </a:solidFill>
                <a:latin typeface="Calibri" pitchFamily="34" charset="0"/>
                <a:cs typeface="mohammad bold art 1" pitchFamily="2" charset="-78"/>
              </a:rPr>
              <a:t>البند (الثالث والعشرون) التدقيق الداخلي : </a:t>
            </a:r>
          </a:p>
          <a:p>
            <a:pPr marL="1080000" indent="-457200" algn="just" rtl="1" fontAlgn="base">
              <a:lnSpc>
                <a:spcPct val="120000"/>
              </a:lnSpc>
              <a:spcBef>
                <a:spcPct val="0"/>
              </a:spcBef>
              <a:spcAft>
                <a:spcPts val="600"/>
              </a:spcAft>
              <a:buFont typeface="Wingdings" panose="05000000000000000000" pitchFamily="2" charset="2"/>
              <a:buChar char="ü"/>
            </a:pPr>
            <a:r>
              <a:rPr lang="ar-KW" sz="1900" u="sng" dirty="0">
                <a:solidFill>
                  <a:schemeClr val="tx2"/>
                </a:solidFill>
                <a:latin typeface="Calibri" pitchFamily="34" charset="0"/>
                <a:cs typeface="mohammad bold art 1" pitchFamily="2" charset="-78"/>
              </a:rPr>
              <a:t>التعديل الأول:</a:t>
            </a:r>
            <a:r>
              <a:rPr lang="ar-KW" sz="1900" dirty="0">
                <a:solidFill>
                  <a:schemeClr val="tx2"/>
                </a:solidFill>
                <a:latin typeface="Calibri" pitchFamily="34" charset="0"/>
                <a:cs typeface="mohammad bold art 1" pitchFamily="2" charset="-78"/>
              </a:rPr>
              <a:t> </a:t>
            </a:r>
            <a:r>
              <a:rPr lang="ar-KW" sz="1900" dirty="0" smtClean="0">
                <a:solidFill>
                  <a:schemeClr val="tx2"/>
                </a:solidFill>
                <a:latin typeface="Calibri" pitchFamily="34" charset="0"/>
                <a:cs typeface="mohammad bold art 1" pitchFamily="2" charset="-78"/>
              </a:rPr>
              <a:t>تعديل </a:t>
            </a:r>
            <a:r>
              <a:rPr lang="ar-KW" sz="1900" dirty="0">
                <a:solidFill>
                  <a:schemeClr val="tx2"/>
                </a:solidFill>
                <a:latin typeface="Calibri" pitchFamily="34" charset="0"/>
                <a:cs typeface="mohammad bold art 1" pitchFamily="2" charset="-78"/>
              </a:rPr>
              <a:t>عنوان البند إلى </a:t>
            </a:r>
            <a:r>
              <a:rPr lang="ar-KW" sz="1900" dirty="0" smtClean="0">
                <a:solidFill>
                  <a:schemeClr val="tx2"/>
                </a:solidFill>
                <a:latin typeface="Calibri" pitchFamily="34" charset="0"/>
                <a:cs typeface="mohammad bold art 1" pitchFamily="2" charset="-78"/>
              </a:rPr>
              <a:t>التدقيق، وذلك ليشمل نوعي التدقيق الداخلي والخارجي.</a:t>
            </a:r>
            <a:endParaRPr lang="ar-KW" sz="1900" dirty="0">
              <a:solidFill>
                <a:schemeClr val="tx2"/>
              </a:solidFill>
              <a:latin typeface="Calibri" pitchFamily="34" charset="0"/>
              <a:cs typeface="mohammad bold art 1" pitchFamily="2" charset="-78"/>
            </a:endParaRPr>
          </a:p>
          <a:p>
            <a:pPr marL="1080000" indent="-457200" algn="just" rtl="1" fontAlgn="base">
              <a:lnSpc>
                <a:spcPct val="120000"/>
              </a:lnSpc>
              <a:spcBef>
                <a:spcPct val="0"/>
              </a:spcBef>
              <a:spcAft>
                <a:spcPts val="600"/>
              </a:spcAft>
              <a:buFont typeface="Wingdings" panose="05000000000000000000" pitchFamily="2" charset="2"/>
              <a:buChar char="ü"/>
            </a:pPr>
            <a:r>
              <a:rPr lang="ar-KW" sz="1900" u="sng" dirty="0">
                <a:solidFill>
                  <a:schemeClr val="tx2"/>
                </a:solidFill>
                <a:latin typeface="Calibri" pitchFamily="34" charset="0"/>
                <a:cs typeface="mohammad bold art 1" pitchFamily="2" charset="-78"/>
              </a:rPr>
              <a:t>التعديل الثاني:</a:t>
            </a:r>
            <a:r>
              <a:rPr lang="ar-KW" sz="1900" dirty="0">
                <a:solidFill>
                  <a:schemeClr val="tx2"/>
                </a:solidFill>
                <a:latin typeface="Calibri" pitchFamily="34" charset="0"/>
                <a:cs typeface="mohammad bold art 1" pitchFamily="2" charset="-78"/>
              </a:rPr>
              <a:t> إضافة فقرة تتعلق بتكليف مراقب الحسابات الخارجي القيام بإعداد تقرير يتضمن تقييم مدى الالتزام بكافة المحددات والمتطلبات التشريعية الواردة في قانون مكافحة غسل الأموال وتمويل الإرهاب، وكذلك التعليمات الصادرة عن</a:t>
            </a:r>
            <a:r>
              <a:rPr lang="ar-KW" sz="1900" dirty="0" smtClean="0">
                <a:solidFill>
                  <a:schemeClr val="tx2"/>
                </a:solidFill>
                <a:latin typeface="Calibri" pitchFamily="34" charset="0"/>
                <a:cs typeface="mohammad bold art 1" pitchFamily="2" charset="-78"/>
              </a:rPr>
              <a:t> </a:t>
            </a:r>
            <a:r>
              <a:rPr lang="ar-KW" sz="1900" dirty="0">
                <a:solidFill>
                  <a:schemeClr val="tx2"/>
                </a:solidFill>
                <a:latin typeface="Calibri" pitchFamily="34" charset="0"/>
                <a:cs typeface="mohammad bold art 1" pitchFamily="2" charset="-78"/>
              </a:rPr>
              <a:t>الهيئة في هذا الشأن، ذلك فضلاً عن مدى الالتزام باللوائح والسياسات وإجراءات العمل ونظم الرقابة الداخلية لديه. </a:t>
            </a:r>
            <a:r>
              <a:rPr lang="ar-KW" sz="1900" u="sng" dirty="0">
                <a:solidFill>
                  <a:srgbClr val="FF0000"/>
                </a:solidFill>
                <a:latin typeface="Calibri" pitchFamily="34" charset="0"/>
                <a:cs typeface="mohammad bold art 1" pitchFamily="2" charset="-78"/>
              </a:rPr>
              <a:t>ونود التنويه بأن إعداد</a:t>
            </a:r>
            <a:r>
              <a:rPr lang="ar-KW" sz="1900" u="sng" dirty="0" smtClean="0">
                <a:solidFill>
                  <a:srgbClr val="FF0000"/>
                </a:solidFill>
                <a:latin typeface="Calibri" pitchFamily="34" charset="0"/>
                <a:cs typeface="mohammad bold art 1" pitchFamily="2" charset="-78"/>
              </a:rPr>
              <a:t> </a:t>
            </a:r>
            <a:r>
              <a:rPr lang="ar-KW" sz="1900" u="sng" dirty="0">
                <a:solidFill>
                  <a:srgbClr val="FF0000"/>
                </a:solidFill>
                <a:latin typeface="Calibri" pitchFamily="34" charset="0"/>
                <a:cs typeface="mohammad bold art 1" pitchFamily="2" charset="-78"/>
              </a:rPr>
              <a:t>التقرير المشار إليه أعلاه يكون بشكل سنوي (كحد أدنى) مع الاحتفاظ به في سجلات الشخص المرخص له، وتضمين النتائج </a:t>
            </a:r>
            <a:r>
              <a:rPr lang="ar-KW" sz="1900" u="sng" dirty="0" smtClean="0">
                <a:solidFill>
                  <a:srgbClr val="FF0000"/>
                </a:solidFill>
                <a:latin typeface="Calibri" pitchFamily="34" charset="0"/>
                <a:cs typeface="mohammad bold art 1" pitchFamily="2" charset="-78"/>
              </a:rPr>
              <a:t>في التقرير </a:t>
            </a:r>
            <a:r>
              <a:rPr lang="ar-KW" sz="1900" u="sng" dirty="0">
                <a:solidFill>
                  <a:srgbClr val="FF0000"/>
                </a:solidFill>
                <a:latin typeface="Calibri" pitchFamily="34" charset="0"/>
                <a:cs typeface="mohammad bold art 1" pitchFamily="2" charset="-78"/>
              </a:rPr>
              <a:t>السنوي الذي يتم تقديمه إلى الهيئة.</a:t>
            </a:r>
          </a:p>
          <a:p>
            <a:pPr marL="1080000" indent="-457200" algn="r" rtl="1" fontAlgn="base">
              <a:lnSpc>
                <a:spcPct val="120000"/>
              </a:lnSpc>
              <a:spcBef>
                <a:spcPct val="0"/>
              </a:spcBef>
              <a:spcAft>
                <a:spcPts val="600"/>
              </a:spcAft>
              <a:buFont typeface="Wingdings" panose="05000000000000000000" pitchFamily="2" charset="2"/>
              <a:buChar char="ü"/>
            </a:pPr>
            <a:endParaRPr lang="ar-KW" sz="500" dirty="0" smtClean="0">
              <a:solidFill>
                <a:schemeClr val="tx2"/>
              </a:solidFill>
              <a:latin typeface="Calibri" pitchFamily="34" charset="0"/>
              <a:cs typeface="mohammad bold art 1" pitchFamily="2" charset="-78"/>
            </a:endParaRPr>
          </a:p>
          <a:p>
            <a:pPr marL="622800" indent="0" algn="r"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smtClean="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ct val="0"/>
              </a:spcBef>
              <a:spcAft>
                <a:spcPts val="600"/>
              </a:spcAft>
              <a:buNone/>
            </a:pPr>
            <a:endParaRPr lang="ar-KW" sz="20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2978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3" end="23"/>
                                            </p:txEl>
                                          </p:spTgt>
                                        </p:tgtEl>
                                        <p:attrNameLst>
                                          <p:attrName>style.visibility</p:attrName>
                                        </p:attrNameLst>
                                      </p:cBhvr>
                                      <p:to>
                                        <p:strVal val="visible"/>
                                      </p:to>
                                    </p:set>
                                    <p:anim calcmode="lin" valueType="num">
                                      <p:cBhvr additive="base">
                                        <p:cTn id="25" dur="500" fill="hold"/>
                                        <p:tgtEl>
                                          <p:spTgt spid="3">
                                            <p:txEl>
                                              <p:pRg st="23" end="2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3" end="2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50" b="1" dirty="0">
                <a:solidFill>
                  <a:schemeClr val="tx2"/>
                </a:solidFill>
                <a:latin typeface="Sakkal Majalla" pitchFamily="2" charset="-78"/>
                <a:cs typeface="mohammad bold art 1" pitchFamily="2" charset="-78"/>
              </a:rPr>
              <a:t>الجزء </a:t>
            </a:r>
            <a:r>
              <a:rPr lang="ar-KW" sz="3050" b="1" dirty="0" smtClean="0">
                <a:solidFill>
                  <a:schemeClr val="tx2"/>
                </a:solidFill>
                <a:latin typeface="Sakkal Majalla" pitchFamily="2" charset="-78"/>
                <a:cs typeface="mohammad bold art 1" pitchFamily="2" charset="-78"/>
              </a:rPr>
              <a:t>الأول/ تعليمات </a:t>
            </a:r>
            <a:r>
              <a:rPr lang="ar-KW" sz="3050" b="1" dirty="0">
                <a:solidFill>
                  <a:schemeClr val="tx2"/>
                </a:solidFill>
                <a:latin typeface="Sakkal Majalla" pitchFamily="2" charset="-78"/>
                <a:cs typeface="mohammad bold art 1" pitchFamily="2" charset="-78"/>
              </a:rPr>
              <a:t>الهيئة </a:t>
            </a:r>
            <a:br>
              <a:rPr lang="ar-KW" sz="3050" b="1" dirty="0">
                <a:solidFill>
                  <a:schemeClr val="tx2"/>
                </a:solidFill>
                <a:latin typeface="Sakkal Majalla" pitchFamily="2" charset="-78"/>
                <a:cs typeface="mohammad bold art 1" pitchFamily="2" charset="-78"/>
              </a:rPr>
            </a:br>
            <a:r>
              <a:rPr lang="ar-KW" sz="3050" b="1" dirty="0">
                <a:solidFill>
                  <a:schemeClr val="tx2"/>
                </a:solidFill>
                <a:latin typeface="Sakkal Majalla" pitchFamily="2" charset="-78"/>
                <a:cs typeface="mohammad bold art 1" pitchFamily="2" charset="-78"/>
              </a:rPr>
              <a:t>رقم(</a:t>
            </a:r>
            <a:r>
              <a:rPr lang="en-US" sz="3050" b="1" dirty="0">
                <a:solidFill>
                  <a:schemeClr val="tx2"/>
                </a:solidFill>
                <a:latin typeface="Sakkal Majalla" pitchFamily="2" charset="-78"/>
                <a:cs typeface="mohammad bold art 1" pitchFamily="2" charset="-78"/>
              </a:rPr>
              <a:t>2</a:t>
            </a:r>
            <a:r>
              <a:rPr lang="ar-KW" sz="3050" b="1" dirty="0">
                <a:solidFill>
                  <a:schemeClr val="tx2"/>
                </a:solidFill>
                <a:latin typeface="Sakkal Majalla" pitchFamily="2" charset="-78"/>
                <a:cs typeface="mohammad bold art 1" pitchFamily="2" charset="-78"/>
              </a:rPr>
              <a:t>) لسنة </a:t>
            </a:r>
            <a:r>
              <a:rPr lang="en-US" sz="3050" b="1" dirty="0">
                <a:solidFill>
                  <a:schemeClr val="tx2"/>
                </a:solidFill>
                <a:latin typeface="Sakkal Majalla" pitchFamily="2" charset="-78"/>
                <a:cs typeface="mohammad bold art 1" pitchFamily="2" charset="-78"/>
              </a:rPr>
              <a:t>2015</a:t>
            </a:r>
            <a:endParaRPr lang="en-US" sz="3050"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algn="just" rtl="1" fontAlgn="base">
              <a:lnSpc>
                <a:spcPct val="120000"/>
              </a:lnSpc>
              <a:spcBef>
                <a:spcPts val="1200"/>
              </a:spcBef>
              <a:spcAft>
                <a:spcPts val="600"/>
              </a:spcAft>
              <a:buFont typeface="Wingdings" panose="05000000000000000000" pitchFamily="2" charset="2"/>
              <a:buChar char="§"/>
            </a:pPr>
            <a:r>
              <a:rPr lang="ar-KW" sz="2000" dirty="0">
                <a:solidFill>
                  <a:schemeClr val="tx2"/>
                </a:solidFill>
                <a:latin typeface="Calibri" pitchFamily="34" charset="0"/>
                <a:cs typeface="mohammad bold art 1" pitchFamily="2" charset="-78"/>
              </a:rPr>
              <a:t>(يتبع)، أهم ما ورد من تعديلات على بعض بنود تعليمات الهيئة بشأن مكافحة غسل الأموال وتمويل الإرهاب:</a:t>
            </a:r>
          </a:p>
          <a:p>
            <a:pPr marL="1080000" indent="-457200" algn="r" rtl="1" fontAlgn="base">
              <a:lnSpc>
                <a:spcPct val="120000"/>
              </a:lnSpc>
              <a:spcBef>
                <a:spcPct val="0"/>
              </a:spcBef>
              <a:spcAft>
                <a:spcPts val="600"/>
              </a:spcAft>
              <a:buFont typeface="Wingdings" panose="05000000000000000000" pitchFamily="2" charset="2"/>
              <a:buChar char="ü"/>
            </a:pPr>
            <a:endParaRPr lang="ar-KW" sz="500" dirty="0" smtClean="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mj-lt"/>
              <a:buAutoNum type="arabicParenR" startAt="8"/>
            </a:pPr>
            <a:r>
              <a:rPr lang="ar-KW" sz="2000" dirty="0">
                <a:solidFill>
                  <a:schemeClr val="tx2"/>
                </a:solidFill>
                <a:latin typeface="Calibri" pitchFamily="34" charset="0"/>
                <a:cs typeface="mohammad bold art 1" pitchFamily="2" charset="-78"/>
              </a:rPr>
              <a:t>البند (الرابع والعشرون) التدريب : </a:t>
            </a:r>
          </a:p>
          <a:p>
            <a:pPr marL="1080000" indent="-457200" algn="just" rtl="1" fontAlgn="base">
              <a:lnSpc>
                <a:spcPct val="140000"/>
              </a:lnSpc>
              <a:spcBef>
                <a:spcPct val="0"/>
              </a:spcBef>
              <a:spcAft>
                <a:spcPts val="600"/>
              </a:spcAft>
              <a:buFont typeface="Wingdings" panose="05000000000000000000" pitchFamily="2" charset="2"/>
              <a:buChar char="ü"/>
            </a:pPr>
            <a:r>
              <a:rPr lang="ar-KW" sz="1900" u="sng" dirty="0" smtClean="0">
                <a:solidFill>
                  <a:schemeClr val="tx2"/>
                </a:solidFill>
                <a:latin typeface="Calibri" pitchFamily="34" charset="0"/>
                <a:cs typeface="mohammad bold art 1" pitchFamily="2" charset="-78"/>
              </a:rPr>
              <a:t>التعديل:</a:t>
            </a:r>
            <a:r>
              <a:rPr lang="ar-KW" sz="1900" dirty="0" smtClean="0">
                <a:solidFill>
                  <a:schemeClr val="tx2"/>
                </a:solidFill>
                <a:latin typeface="Calibri" pitchFamily="34" charset="0"/>
                <a:cs typeface="mohammad bold art 1" pitchFamily="2" charset="-78"/>
              </a:rPr>
              <a:t> الالتزام </a:t>
            </a:r>
            <a:r>
              <a:rPr lang="ar-KW" sz="1900" dirty="0">
                <a:solidFill>
                  <a:schemeClr val="tx2"/>
                </a:solidFill>
                <a:latin typeface="Calibri" pitchFamily="34" charset="0"/>
                <a:cs typeface="mohammad bold art 1" pitchFamily="2" charset="-78"/>
              </a:rPr>
              <a:t>بأن يشمل التدريب </a:t>
            </a:r>
            <a:r>
              <a:rPr lang="ar-KW" sz="1900" dirty="0" smtClean="0">
                <a:solidFill>
                  <a:schemeClr val="tx2"/>
                </a:solidFill>
                <a:latin typeface="Calibri" pitchFamily="34" charset="0"/>
                <a:cs typeface="mohammad bold art 1" pitchFamily="2" charset="-78"/>
              </a:rPr>
              <a:t>موظفي </a:t>
            </a:r>
            <a:r>
              <a:rPr lang="ar-KW" sz="1900" dirty="0">
                <a:solidFill>
                  <a:schemeClr val="tx2"/>
                </a:solidFill>
                <a:latin typeface="Calibri" pitchFamily="34" charset="0"/>
                <a:cs typeface="mohammad bold art 1" pitchFamily="2" charset="-78"/>
              </a:rPr>
              <a:t>الشخص المرخص له، والمديرين، وكل من أعضاء مجلس الإدارة والإدارة التنفيذية.</a:t>
            </a:r>
          </a:p>
          <a:p>
            <a:pPr marL="622800" indent="0" algn="r"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smtClean="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ct val="0"/>
              </a:spcBef>
              <a:spcAft>
                <a:spcPts val="600"/>
              </a:spcAft>
              <a:buNone/>
            </a:pPr>
            <a:endParaRPr lang="ar-KW" sz="20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6012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2" end="22"/>
                                            </p:txEl>
                                          </p:spTgt>
                                        </p:tgtEl>
                                        <p:attrNameLst>
                                          <p:attrName>style.visibility</p:attrName>
                                        </p:attrNameLst>
                                      </p:cBhvr>
                                      <p:to>
                                        <p:strVal val="visible"/>
                                      </p:to>
                                    </p:set>
                                    <p:anim calcmode="lin" valueType="num">
                                      <p:cBhvr additive="base">
                                        <p:cTn id="25" dur="500" fill="hold"/>
                                        <p:tgtEl>
                                          <p:spTgt spid="3">
                                            <p:txEl>
                                              <p:pRg st="22" end="2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2" end="2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000" b="1" dirty="0" smtClean="0">
                <a:solidFill>
                  <a:schemeClr val="tx2"/>
                </a:solidFill>
                <a:latin typeface="Sakkal Majalla" pitchFamily="2" charset="-78"/>
                <a:cs typeface="mohammad bold art 1" pitchFamily="2" charset="-78"/>
              </a:rPr>
              <a:t>الجزء الثاني/ البند الثاني والعشرون من </a:t>
            </a:r>
            <a:br>
              <a:rPr lang="ar-KW" sz="2000" b="1" dirty="0" smtClean="0">
                <a:solidFill>
                  <a:schemeClr val="tx2"/>
                </a:solidFill>
                <a:latin typeface="Sakkal Majalla" pitchFamily="2" charset="-78"/>
                <a:cs typeface="mohammad bold art 1" pitchFamily="2" charset="-78"/>
              </a:rPr>
            </a:br>
            <a:r>
              <a:rPr lang="ar-KW" sz="2000" b="1" dirty="0" smtClean="0">
                <a:solidFill>
                  <a:schemeClr val="tx2"/>
                </a:solidFill>
                <a:latin typeface="Sakkal Majalla" pitchFamily="2" charset="-78"/>
                <a:cs typeface="mohammad bold art 1" pitchFamily="2" charset="-78"/>
              </a:rPr>
              <a:t>التعليمات (السياسات الداخلية والالتزام) / الفقرة</a:t>
            </a:r>
            <a:br>
              <a:rPr lang="ar-KW" sz="2000" b="1" dirty="0" smtClean="0">
                <a:solidFill>
                  <a:schemeClr val="tx2"/>
                </a:solidFill>
                <a:latin typeface="Sakkal Majalla" pitchFamily="2" charset="-78"/>
                <a:cs typeface="mohammad bold art 1" pitchFamily="2" charset="-78"/>
              </a:rPr>
            </a:br>
            <a:r>
              <a:rPr lang="ar-KW" sz="2000" b="1" dirty="0" smtClean="0">
                <a:solidFill>
                  <a:schemeClr val="tx2"/>
                </a:solidFill>
                <a:latin typeface="Sakkal Majalla" pitchFamily="2" charset="-78"/>
                <a:cs typeface="mohammad bold art 1" pitchFamily="2" charset="-78"/>
              </a:rPr>
              <a:t>رقم (</a:t>
            </a:r>
            <a:r>
              <a:rPr lang="en-US" sz="2000" b="1" dirty="0" smtClean="0">
                <a:solidFill>
                  <a:schemeClr val="tx2"/>
                </a:solidFill>
                <a:latin typeface="Sakkal Majalla" pitchFamily="2" charset="-78"/>
                <a:cs typeface="mohammad bold art 1" pitchFamily="2" charset="-78"/>
              </a:rPr>
              <a:t>5</a:t>
            </a:r>
            <a:r>
              <a:rPr lang="ar-KW" sz="2000" b="1" dirty="0" smtClean="0">
                <a:solidFill>
                  <a:schemeClr val="tx2"/>
                </a:solidFill>
                <a:latin typeface="Sakkal Majalla" pitchFamily="2" charset="-78"/>
                <a:cs typeface="mohammad bold art 1" pitchFamily="2" charset="-78"/>
              </a:rPr>
              <a:t>)</a:t>
            </a:r>
            <a:endParaRPr lang="en-US" sz="2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323528" y="1340768"/>
            <a:ext cx="8229600" cy="4525963"/>
          </a:xfrm>
        </p:spPr>
        <p:txBody>
          <a:bodyPr>
            <a:normAutofit fontScale="92500" lnSpcReduction="10000"/>
          </a:bodyPr>
          <a:lstStyle/>
          <a:p>
            <a:pPr marL="0" indent="0" algn="just" rtl="1" fontAlgn="base">
              <a:spcBef>
                <a:spcPct val="0"/>
              </a:spcBef>
              <a:spcAft>
                <a:spcPts val="600"/>
              </a:spcAft>
              <a:buNone/>
            </a:pPr>
            <a:endParaRPr lang="ar-KW" sz="1000" b="1" u="sng" dirty="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200" u="sng" dirty="0" smtClean="0">
                <a:solidFill>
                  <a:schemeClr val="tx2"/>
                </a:solidFill>
                <a:latin typeface="Calibri" pitchFamily="34" charset="0"/>
                <a:cs typeface="mohammad bold art 1" pitchFamily="2" charset="-78"/>
              </a:rPr>
              <a:t>مهام </a:t>
            </a:r>
            <a:r>
              <a:rPr lang="ar-KW" sz="2200" u="sng" dirty="0">
                <a:solidFill>
                  <a:schemeClr val="tx2"/>
                </a:solidFill>
                <a:latin typeface="Calibri" pitchFamily="34" charset="0"/>
                <a:cs typeface="mohammad bold art 1" pitchFamily="2" charset="-78"/>
              </a:rPr>
              <a:t>مسؤول المطابقة والالتزام </a:t>
            </a:r>
            <a:r>
              <a:rPr lang="ar-KW" sz="2200" u="sng" dirty="0" smtClean="0">
                <a:solidFill>
                  <a:schemeClr val="tx2"/>
                </a:solidFill>
                <a:latin typeface="Calibri" pitchFamily="34" charset="0"/>
                <a:cs typeface="mohammad bold art 1" pitchFamily="2" charset="-78"/>
              </a:rPr>
              <a:t>:</a:t>
            </a:r>
          </a:p>
          <a:p>
            <a:pPr marL="742950" lvl="0" indent="-457200" algn="just" rtl="1" fontAlgn="base">
              <a:lnSpc>
                <a:spcPct val="130000"/>
              </a:lnSpc>
              <a:spcBef>
                <a:spcPct val="0"/>
              </a:spcBef>
              <a:spcAft>
                <a:spcPts val="600"/>
              </a:spcAft>
              <a:buFont typeface="+mj-lt"/>
              <a:buAutoNum type="arabicPeriod"/>
            </a:pPr>
            <a:r>
              <a:rPr lang="ar-KW" sz="2200" dirty="0">
                <a:solidFill>
                  <a:schemeClr val="tx2"/>
                </a:solidFill>
                <a:latin typeface="Calibri" pitchFamily="34" charset="0"/>
                <a:cs typeface="mohammad bold art 1" pitchFamily="2" charset="-78"/>
              </a:rPr>
              <a:t>تطوير وتحديث وتنفيذ النظم والإجراءات والضوابط الخاصة بمكافحة غسل الأموال وتمويل الإرهاب لدى الشخص المرخص له. </a:t>
            </a:r>
            <a:endParaRPr lang="en-US" sz="2200" dirty="0">
              <a:solidFill>
                <a:schemeClr val="tx2"/>
              </a:solidFill>
              <a:latin typeface="Calibri" pitchFamily="34" charset="0"/>
              <a:cs typeface="mohammad bold art 1" pitchFamily="2" charset="-78"/>
            </a:endParaRPr>
          </a:p>
          <a:p>
            <a:pPr marL="742950" indent="-457200" algn="just" rtl="1" fontAlgn="base">
              <a:lnSpc>
                <a:spcPct val="130000"/>
              </a:lnSpc>
              <a:spcBef>
                <a:spcPct val="0"/>
              </a:spcBef>
              <a:spcAft>
                <a:spcPts val="600"/>
              </a:spcAft>
              <a:buFont typeface="+mj-lt"/>
              <a:buAutoNum type="arabicPeriod"/>
            </a:pPr>
            <a:r>
              <a:rPr lang="ar-KW" sz="2200" dirty="0">
                <a:solidFill>
                  <a:schemeClr val="tx2"/>
                </a:solidFill>
                <a:latin typeface="Calibri" pitchFamily="34" charset="0"/>
                <a:cs typeface="mohammad bold art 1" pitchFamily="2" charset="-78"/>
              </a:rPr>
              <a:t>الاطلاع بشكلٍ دائم على المستجدات في أنظمة وممارسات وتقنيات مكافحة غسل الأموال وتمويل الإرهاب، وتحديث المؤشرات الخاصة بمكافحة غسل الأموال وتمويل الإرهاب. </a:t>
            </a:r>
            <a:endParaRPr lang="en-US" sz="2200" dirty="0">
              <a:solidFill>
                <a:schemeClr val="tx2"/>
              </a:solidFill>
              <a:latin typeface="Calibri" pitchFamily="34" charset="0"/>
              <a:cs typeface="mohammad bold art 1" pitchFamily="2" charset="-78"/>
            </a:endParaRPr>
          </a:p>
          <a:p>
            <a:pPr marL="742950" indent="-457200" algn="just" rtl="1" fontAlgn="base">
              <a:lnSpc>
                <a:spcPct val="130000"/>
              </a:lnSpc>
              <a:spcBef>
                <a:spcPct val="0"/>
              </a:spcBef>
              <a:spcAft>
                <a:spcPts val="600"/>
              </a:spcAft>
              <a:buFont typeface="+mj-lt"/>
              <a:buAutoNum type="arabicPeriod"/>
            </a:pPr>
            <a:r>
              <a:rPr lang="ar-KW" sz="2200" dirty="0">
                <a:solidFill>
                  <a:schemeClr val="tx2"/>
                </a:solidFill>
                <a:latin typeface="Calibri" pitchFamily="34" charset="0"/>
                <a:cs typeface="mohammad bold art 1" pitchFamily="2" charset="-78"/>
              </a:rPr>
              <a:t>التأكد من التزام الشخص المرخص له لسياسات وإجراءات مكافحة غسل الأموال وتمويل الإرهاب. </a:t>
            </a:r>
            <a:endParaRPr lang="en-US" sz="2200" dirty="0">
              <a:solidFill>
                <a:schemeClr val="tx2"/>
              </a:solidFill>
              <a:latin typeface="Calibri" pitchFamily="34" charset="0"/>
              <a:cs typeface="mohammad bold art 1" pitchFamily="2" charset="-78"/>
            </a:endParaRPr>
          </a:p>
          <a:p>
            <a:pPr marL="742950" indent="-457200" algn="just" rtl="1" fontAlgn="base">
              <a:lnSpc>
                <a:spcPct val="130000"/>
              </a:lnSpc>
              <a:spcBef>
                <a:spcPct val="0"/>
              </a:spcBef>
              <a:spcAft>
                <a:spcPts val="600"/>
              </a:spcAft>
              <a:buFont typeface="+mj-lt"/>
              <a:buAutoNum type="arabicPeriod"/>
            </a:pPr>
            <a:r>
              <a:rPr lang="ar-KW" sz="2200" dirty="0">
                <a:solidFill>
                  <a:schemeClr val="tx2"/>
                </a:solidFill>
                <a:latin typeface="Calibri" pitchFamily="34" charset="0"/>
                <a:cs typeface="mohammad bold art 1" pitchFamily="2" charset="-78"/>
              </a:rPr>
              <a:t>تلقي تقارير الموظفين بشكلٍ مباشر عن أي عمليات أو أنشطة مشتبه بها وتحليلها، وتقدير الحاجة للإخطار بشأنها للوحدة.</a:t>
            </a:r>
            <a:endParaRPr lang="en-US" sz="2200" dirty="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20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20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2000" b="1" dirty="0" smtClean="0">
              <a:solidFill>
                <a:schemeClr val="tx2"/>
              </a:solidFill>
              <a:latin typeface="Calibri" pitchFamily="34" charset="0"/>
              <a:cs typeface="mohammad bold art 1" pitchFamily="2" charset="-78"/>
            </a:endParaRPr>
          </a:p>
          <a:p>
            <a:pPr algn="just" rtl="1" fontAlgn="base">
              <a:spcBef>
                <a:spcPct val="0"/>
              </a:spcBef>
              <a:spcAft>
                <a:spcPts val="600"/>
              </a:spcAft>
            </a:pPr>
            <a:endParaRPr lang="ar-KW" sz="2000" b="1" dirty="0" smtClean="0">
              <a:solidFill>
                <a:schemeClr val="tx2"/>
              </a:solidFill>
              <a:latin typeface="Calibri" pitchFamily="34" charset="0"/>
              <a:cs typeface="mohammad bold art 1" pitchFamily="2" charset="-78"/>
            </a:endParaRPr>
          </a:p>
          <a:p>
            <a:pPr algn="just" rtl="1" fontAlgn="base">
              <a:spcBef>
                <a:spcPct val="0"/>
              </a:spcBef>
              <a:spcAft>
                <a:spcPts val="600"/>
              </a:spcAft>
            </a:pPr>
            <a:endParaRPr lang="ar-KW" sz="2000" b="1" dirty="0" smtClean="0">
              <a:solidFill>
                <a:schemeClr val="tx2"/>
              </a:solidFill>
              <a:latin typeface="Calibri" pitchFamily="34" charset="0"/>
              <a:cs typeface="mohammad bold art 1" pitchFamily="2" charset="-78"/>
            </a:endParaRPr>
          </a:p>
          <a:p>
            <a:pPr algn="just" rtl="1" fontAlgn="base">
              <a:spcBef>
                <a:spcPct val="0"/>
              </a:spcBef>
              <a:spcAft>
                <a:spcPts val="600"/>
              </a:spcAft>
            </a:pPr>
            <a:endParaRPr lang="ar-KW" sz="20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4780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r>
              <a:rPr lang="ar-KW" sz="2000" b="1" dirty="0">
                <a:solidFill>
                  <a:schemeClr val="tx2"/>
                </a:solidFill>
                <a:latin typeface="Sakkal Majalla" pitchFamily="2" charset="-78"/>
                <a:cs typeface="mohammad bold art 1" pitchFamily="2" charset="-78"/>
              </a:rPr>
              <a:t>الجزء </a:t>
            </a:r>
            <a:r>
              <a:rPr lang="ar-KW" sz="2000" b="1" dirty="0" smtClean="0">
                <a:solidFill>
                  <a:schemeClr val="tx2"/>
                </a:solidFill>
                <a:latin typeface="Sakkal Majalla" pitchFamily="2" charset="-78"/>
                <a:cs typeface="mohammad bold art 1" pitchFamily="2" charset="-78"/>
              </a:rPr>
              <a:t>الثاني/ </a:t>
            </a:r>
            <a:r>
              <a:rPr lang="ar-KW" sz="2000" b="1" dirty="0">
                <a:solidFill>
                  <a:schemeClr val="tx2"/>
                </a:solidFill>
                <a:latin typeface="Sakkal Majalla" pitchFamily="2" charset="-78"/>
                <a:cs typeface="mohammad bold art 1" pitchFamily="2" charset="-78"/>
              </a:rPr>
              <a:t>البند الثاني والعشرون من </a:t>
            </a:r>
            <a:br>
              <a:rPr lang="ar-KW" sz="2000" b="1" dirty="0">
                <a:solidFill>
                  <a:schemeClr val="tx2"/>
                </a:solidFill>
                <a:latin typeface="Sakkal Majalla" pitchFamily="2" charset="-78"/>
                <a:cs typeface="mohammad bold art 1" pitchFamily="2" charset="-78"/>
              </a:rPr>
            </a:br>
            <a:r>
              <a:rPr lang="ar-KW" sz="2000" b="1" dirty="0">
                <a:solidFill>
                  <a:schemeClr val="tx2"/>
                </a:solidFill>
                <a:latin typeface="Sakkal Majalla" pitchFamily="2" charset="-78"/>
                <a:cs typeface="mohammad bold art 1" pitchFamily="2" charset="-78"/>
              </a:rPr>
              <a:t>التعليمات (السياسات الداخلية والالتزام) / الفقرة</a:t>
            </a:r>
            <a:br>
              <a:rPr lang="ar-KW" sz="2000" b="1" dirty="0">
                <a:solidFill>
                  <a:schemeClr val="tx2"/>
                </a:solidFill>
                <a:latin typeface="Sakkal Majalla" pitchFamily="2" charset="-78"/>
                <a:cs typeface="mohammad bold art 1" pitchFamily="2" charset="-78"/>
              </a:rPr>
            </a:br>
            <a:r>
              <a:rPr lang="ar-KW" sz="2000" b="1" dirty="0">
                <a:solidFill>
                  <a:schemeClr val="tx2"/>
                </a:solidFill>
                <a:latin typeface="Sakkal Majalla" pitchFamily="2" charset="-78"/>
                <a:cs typeface="mohammad bold art 1" pitchFamily="2" charset="-78"/>
              </a:rPr>
              <a:t>رقم (</a:t>
            </a:r>
            <a:r>
              <a:rPr lang="en-US" sz="2000" b="1" dirty="0">
                <a:solidFill>
                  <a:schemeClr val="tx2"/>
                </a:solidFill>
                <a:latin typeface="Sakkal Majalla" pitchFamily="2" charset="-78"/>
                <a:cs typeface="mohammad bold art 1" pitchFamily="2" charset="-78"/>
              </a:rPr>
              <a:t>5</a:t>
            </a:r>
            <a:r>
              <a:rPr lang="ar-KW" sz="2000" b="1" dirty="0">
                <a:solidFill>
                  <a:schemeClr val="tx2"/>
                </a:solidFill>
                <a:latin typeface="Sakkal Majalla" pitchFamily="2" charset="-78"/>
                <a:cs typeface="mohammad bold art 1" pitchFamily="2" charset="-78"/>
              </a:rPr>
              <a:t>)</a:t>
            </a:r>
            <a:endParaRPr lang="en-US" sz="18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323528" y="1340768"/>
            <a:ext cx="8229600" cy="4525963"/>
          </a:xfrm>
        </p:spPr>
        <p:txBody>
          <a:bodyPr>
            <a:normAutofit/>
          </a:bodyPr>
          <a:lstStyle/>
          <a:p>
            <a:pPr marL="0" indent="0" algn="just" rtl="1" fontAlgn="base">
              <a:spcBef>
                <a:spcPct val="0"/>
              </a:spcBef>
              <a:spcAft>
                <a:spcPts val="600"/>
              </a:spcAft>
              <a:buNone/>
            </a:pPr>
            <a:endParaRPr lang="ar-KW" sz="1000" b="1" u="sng" dirty="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000" u="sng" dirty="0" smtClean="0">
                <a:solidFill>
                  <a:schemeClr val="tx2"/>
                </a:solidFill>
                <a:latin typeface="Calibri" pitchFamily="34" charset="0"/>
                <a:cs typeface="mohammad bold art 1" pitchFamily="2" charset="-78"/>
              </a:rPr>
              <a:t>(يتبع) مهام </a:t>
            </a:r>
            <a:r>
              <a:rPr lang="ar-KW" sz="2000" u="sng" dirty="0">
                <a:solidFill>
                  <a:schemeClr val="tx2"/>
                </a:solidFill>
                <a:latin typeface="Calibri" pitchFamily="34" charset="0"/>
                <a:cs typeface="mohammad bold art 1" pitchFamily="2" charset="-78"/>
              </a:rPr>
              <a:t>مسؤول المطابقة والالتزام :</a:t>
            </a:r>
          </a:p>
          <a:p>
            <a:pPr marL="742950" indent="-457200" algn="just" rtl="1" fontAlgn="base">
              <a:lnSpc>
                <a:spcPct val="130000"/>
              </a:lnSpc>
              <a:spcBef>
                <a:spcPct val="0"/>
              </a:spcBef>
              <a:spcAft>
                <a:spcPts val="600"/>
              </a:spcAft>
              <a:buFont typeface="+mj-lt"/>
              <a:buAutoNum type="arabicPeriod" startAt="5"/>
            </a:pPr>
            <a:r>
              <a:rPr lang="ar-KW" sz="2000" dirty="0" smtClean="0">
                <a:solidFill>
                  <a:schemeClr val="tx2"/>
                </a:solidFill>
                <a:latin typeface="Calibri" pitchFamily="34" charset="0"/>
                <a:cs typeface="mohammad bold art 1" pitchFamily="2" charset="-78"/>
              </a:rPr>
              <a:t>إعداد </a:t>
            </a:r>
            <a:r>
              <a:rPr lang="ar-KW" sz="2000" dirty="0">
                <a:solidFill>
                  <a:schemeClr val="tx2"/>
                </a:solidFill>
                <a:latin typeface="Calibri" pitchFamily="34" charset="0"/>
                <a:cs typeface="mohammad bold art 1" pitchFamily="2" charset="-78"/>
              </a:rPr>
              <a:t>تقرير سنوي وتقديمه إلى مجلس إدارة الشخص المرخص له، يتضمن جميع الإجراءات المتخذة لتنفيذ السياسات والإجراءات والضوابط الداخلية وأي اقتراحات لتعزيز فعالية وكفاية تلك الإجراءات، وتقديم نسخة من التقرير إلى الهيئة. </a:t>
            </a:r>
            <a:endParaRPr lang="en-US" sz="2000" dirty="0">
              <a:solidFill>
                <a:schemeClr val="tx2"/>
              </a:solidFill>
              <a:latin typeface="Calibri" pitchFamily="34" charset="0"/>
              <a:cs typeface="mohammad bold art 1" pitchFamily="2" charset="-78"/>
            </a:endParaRPr>
          </a:p>
          <a:p>
            <a:pPr marL="742950" indent="-457200" algn="just" rtl="1" fontAlgn="base">
              <a:lnSpc>
                <a:spcPct val="130000"/>
              </a:lnSpc>
              <a:spcBef>
                <a:spcPct val="0"/>
              </a:spcBef>
              <a:spcAft>
                <a:spcPts val="600"/>
              </a:spcAft>
              <a:buFont typeface="+mj-lt"/>
              <a:buAutoNum type="arabicPeriod" startAt="5"/>
            </a:pPr>
            <a:r>
              <a:rPr lang="ar-KW" sz="2000" dirty="0">
                <a:solidFill>
                  <a:schemeClr val="tx2"/>
                </a:solidFill>
                <a:latin typeface="Calibri" pitchFamily="34" charset="0"/>
                <a:cs typeface="mohammad bold art 1" pitchFamily="2" charset="-78"/>
              </a:rPr>
              <a:t>التأكد من احتفاظ موظفي الشخص المرخص له بجميع السجلات والمستندات والتقارير الضرورية. </a:t>
            </a:r>
            <a:endParaRPr lang="en-US" sz="2000" dirty="0">
              <a:solidFill>
                <a:schemeClr val="tx2"/>
              </a:solidFill>
              <a:latin typeface="Calibri" pitchFamily="34" charset="0"/>
              <a:cs typeface="mohammad bold art 1" pitchFamily="2" charset="-78"/>
            </a:endParaRPr>
          </a:p>
          <a:p>
            <a:pPr marL="742950" indent="-457200" algn="just" rtl="1" fontAlgn="base">
              <a:lnSpc>
                <a:spcPct val="130000"/>
              </a:lnSpc>
              <a:spcBef>
                <a:spcPct val="0"/>
              </a:spcBef>
              <a:spcAft>
                <a:spcPts val="600"/>
              </a:spcAft>
              <a:buFont typeface="+mj-lt"/>
              <a:buAutoNum type="arabicPeriod" startAt="5"/>
            </a:pPr>
            <a:r>
              <a:rPr lang="ar-KW" sz="2000" dirty="0">
                <a:solidFill>
                  <a:schemeClr val="tx2"/>
                </a:solidFill>
                <a:latin typeface="Calibri" pitchFamily="34" charset="0"/>
                <a:cs typeface="mohammad bold art 1" pitchFamily="2" charset="-78"/>
              </a:rPr>
              <a:t>وضع خطط وبرامج تدريب مستمرة لجميع موظفي الشخص المرخص له.</a:t>
            </a:r>
            <a:endParaRPr lang="en-US" sz="20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en-US" sz="20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2000" b="1"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2000" b="1" dirty="0" smtClean="0">
              <a:solidFill>
                <a:schemeClr val="tx2"/>
              </a:solidFill>
              <a:latin typeface="Calibri" pitchFamily="34" charset="0"/>
              <a:cs typeface="mohammad bold art 1" pitchFamily="2" charset="-78"/>
            </a:endParaRPr>
          </a:p>
          <a:p>
            <a:pPr algn="just" rtl="1" fontAlgn="base">
              <a:spcBef>
                <a:spcPct val="0"/>
              </a:spcBef>
              <a:spcAft>
                <a:spcPts val="600"/>
              </a:spcAft>
            </a:pPr>
            <a:endParaRPr lang="ar-KW" sz="2000" b="1" dirty="0" smtClean="0">
              <a:solidFill>
                <a:schemeClr val="tx2"/>
              </a:solidFill>
              <a:latin typeface="Calibri" pitchFamily="34" charset="0"/>
              <a:cs typeface="mohammad bold art 1" pitchFamily="2" charset="-78"/>
            </a:endParaRPr>
          </a:p>
          <a:p>
            <a:pPr algn="just" rtl="1" fontAlgn="base">
              <a:spcBef>
                <a:spcPct val="0"/>
              </a:spcBef>
              <a:spcAft>
                <a:spcPts val="600"/>
              </a:spcAft>
            </a:pPr>
            <a:endParaRPr lang="ar-KW" sz="2000" b="1" dirty="0" smtClean="0">
              <a:solidFill>
                <a:schemeClr val="tx2"/>
              </a:solidFill>
              <a:latin typeface="Calibri" pitchFamily="34" charset="0"/>
              <a:cs typeface="mohammad bold art 1" pitchFamily="2" charset="-78"/>
            </a:endParaRPr>
          </a:p>
          <a:p>
            <a:pPr algn="just" rtl="1" fontAlgn="base">
              <a:spcBef>
                <a:spcPct val="0"/>
              </a:spcBef>
              <a:spcAft>
                <a:spcPts val="600"/>
              </a:spcAft>
            </a:pPr>
            <a:endParaRPr lang="ar-KW" sz="20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6537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lnSpc>
                <a:spcPts val="2500"/>
              </a:lnSpc>
            </a:pPr>
            <a:r>
              <a:rPr lang="ar-KW" sz="2000" b="1" dirty="0" smtClean="0">
                <a:solidFill>
                  <a:schemeClr val="tx2"/>
                </a:solidFill>
                <a:latin typeface="Sakkal Majalla" pitchFamily="2" charset="-78"/>
                <a:cs typeface="mohammad bold art 1" pitchFamily="2" charset="-78"/>
              </a:rPr>
              <a:t>الجزء الثالث/ التقرير السنوي للشخص المرخص له </a:t>
            </a:r>
            <a:br>
              <a:rPr lang="ar-KW" sz="2000" b="1" dirty="0" smtClean="0">
                <a:solidFill>
                  <a:schemeClr val="tx2"/>
                </a:solidFill>
                <a:latin typeface="Sakkal Majalla" pitchFamily="2" charset="-78"/>
                <a:cs typeface="mohammad bold art 1" pitchFamily="2" charset="-78"/>
              </a:rPr>
            </a:br>
            <a:r>
              <a:rPr lang="ar-KW" sz="2000" b="1" dirty="0" smtClean="0">
                <a:solidFill>
                  <a:schemeClr val="tx2"/>
                </a:solidFill>
                <a:latin typeface="Sakkal Majalla" pitchFamily="2" charset="-78"/>
                <a:cs typeface="mohammad bold art 1" pitchFamily="2" charset="-78"/>
              </a:rPr>
              <a:t>و أهم الظواهر السلبية المتعلقة به</a:t>
            </a:r>
            <a:endParaRPr lang="en-US" sz="2000" dirty="0">
              <a:solidFill>
                <a:schemeClr val="tx2"/>
              </a:solidFill>
              <a:cs typeface="mohammad bold art 1" pitchFamily="2" charset="-78"/>
            </a:endParaRPr>
          </a:p>
        </p:txBody>
      </p:sp>
      <p:sp>
        <p:nvSpPr>
          <p:cNvPr id="3" name="Content Placeholder 2"/>
          <p:cNvSpPr>
            <a:spLocks noGrp="1"/>
          </p:cNvSpPr>
          <p:nvPr>
            <p:ph idx="1"/>
          </p:nvPr>
        </p:nvSpPr>
        <p:spPr>
          <a:xfrm>
            <a:off x="395536" y="1484784"/>
            <a:ext cx="8229600" cy="4525963"/>
          </a:xfrm>
        </p:spPr>
        <p:txBody>
          <a:bodyPr>
            <a:normAutofit/>
          </a:bodyPr>
          <a:lstStyle/>
          <a:p>
            <a:pPr marL="0" lvl="0" indent="0" algn="just" rtl="1" fontAlgn="base">
              <a:lnSpc>
                <a:spcPts val="2500"/>
              </a:lnSpc>
              <a:spcBef>
                <a:spcPct val="0"/>
              </a:spcBef>
              <a:buNone/>
            </a:pPr>
            <a:endParaRPr lang="ar-KW" sz="1000" b="1" dirty="0" smtClean="0">
              <a:solidFill>
                <a:schemeClr val="tx2"/>
              </a:solidFill>
              <a:latin typeface="Calibri" pitchFamily="34" charset="0"/>
              <a:cs typeface="mohammad bold art 1" pitchFamily="2" charset="-78"/>
            </a:endParaRPr>
          </a:p>
          <a:p>
            <a:pPr marL="742950" lvl="0" indent="-457200" algn="just" rtl="1" fontAlgn="base">
              <a:lnSpc>
                <a:spcPct val="120000"/>
              </a:lnSpc>
              <a:spcBef>
                <a:spcPct val="0"/>
              </a:spcBef>
              <a:spcAft>
                <a:spcPts val="600"/>
              </a:spcAft>
              <a:buFont typeface="Wingdings" panose="05000000000000000000" pitchFamily="2" charset="2"/>
              <a:buChar char="§"/>
            </a:pPr>
            <a:r>
              <a:rPr lang="ar-KW" sz="2000" u="sng" dirty="0" smtClean="0">
                <a:solidFill>
                  <a:schemeClr val="tx2"/>
                </a:solidFill>
                <a:latin typeface="Calibri" pitchFamily="34" charset="0"/>
                <a:cs typeface="mohammad bold art 1" pitchFamily="2" charset="-78"/>
              </a:rPr>
              <a:t>التقرير السنوي:</a:t>
            </a:r>
            <a:r>
              <a:rPr lang="ar-KW" sz="2000" dirty="0" smtClean="0">
                <a:solidFill>
                  <a:schemeClr val="tx2"/>
                </a:solidFill>
                <a:latin typeface="Calibri" pitchFamily="34" charset="0"/>
                <a:cs typeface="mohammad bold art 1" pitchFamily="2" charset="-78"/>
              </a:rPr>
              <a:t> </a:t>
            </a:r>
          </a:p>
          <a:p>
            <a:pPr marL="1080000" lvl="0" indent="-457200" algn="r" rtl="1" fontAlgn="base">
              <a:lnSpc>
                <a:spcPct val="13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يعتبر </a:t>
            </a:r>
            <a:r>
              <a:rPr lang="ar-KW" sz="2000" dirty="0">
                <a:solidFill>
                  <a:schemeClr val="tx2"/>
                </a:solidFill>
                <a:latin typeface="Calibri" pitchFamily="34" charset="0"/>
                <a:cs typeface="mohammad bold art 1" pitchFamily="2" charset="-78"/>
              </a:rPr>
              <a:t>إعداد</a:t>
            </a:r>
            <a:r>
              <a:rPr lang="ar-KW" sz="2000" dirty="0" smtClean="0">
                <a:solidFill>
                  <a:schemeClr val="accent3">
                    <a:lumMod val="50000"/>
                  </a:schemeClr>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التقرير </a:t>
            </a:r>
            <a:r>
              <a:rPr lang="ar-KW" sz="2000" dirty="0" smtClean="0">
                <a:solidFill>
                  <a:schemeClr val="tx2"/>
                </a:solidFill>
                <a:latin typeface="Calibri" pitchFamily="34" charset="0"/>
                <a:cs typeface="mohammad bold art 1" pitchFamily="2" charset="-78"/>
              </a:rPr>
              <a:t>السنوي </a:t>
            </a:r>
            <a:r>
              <a:rPr lang="ar-KW" sz="2000" dirty="0">
                <a:solidFill>
                  <a:schemeClr val="tx2"/>
                </a:solidFill>
                <a:latin typeface="Calibri" pitchFamily="34" charset="0"/>
                <a:cs typeface="mohammad bold art 1" pitchFamily="2" charset="-78"/>
              </a:rPr>
              <a:t>إحدى</a:t>
            </a:r>
            <a:r>
              <a:rPr lang="ar-KW" sz="2000" dirty="0" smtClean="0">
                <a:solidFill>
                  <a:schemeClr val="tx2"/>
                </a:solidFill>
                <a:latin typeface="Calibri" pitchFamily="34" charset="0"/>
                <a:cs typeface="mohammad bold art 1" pitchFamily="2" charset="-78"/>
              </a:rPr>
              <a:t> مهام مسؤول المطابقة والالتزام.</a:t>
            </a:r>
          </a:p>
          <a:p>
            <a:pPr marL="1080000" lvl="0" indent="-457200" algn="r" rtl="1" fontAlgn="base">
              <a:lnSpc>
                <a:spcPct val="130000"/>
              </a:lnSpc>
              <a:spcBef>
                <a:spcPct val="0"/>
              </a:spcBef>
              <a:spcAft>
                <a:spcPts val="600"/>
              </a:spcAft>
              <a:buFont typeface="Wingdings" panose="05000000000000000000" pitchFamily="2" charset="2"/>
              <a:buChar char="ü"/>
            </a:pPr>
            <a:endParaRPr lang="ar-KW" sz="1000" dirty="0" smtClean="0">
              <a:solidFill>
                <a:schemeClr val="tx2"/>
              </a:solidFill>
              <a:latin typeface="Calibri" pitchFamily="34" charset="0"/>
              <a:cs typeface="mohammad bold art 1" pitchFamily="2" charset="-78"/>
            </a:endParaRPr>
          </a:p>
          <a:p>
            <a:pPr marL="1080000" indent="-457200" algn="just" rtl="1" fontAlgn="base">
              <a:lnSpc>
                <a:spcPct val="140000"/>
              </a:lnSpc>
              <a:spcBef>
                <a:spcPct val="0"/>
              </a:spcBef>
              <a:spcAft>
                <a:spcPts val="600"/>
              </a:spcAft>
              <a:buFont typeface="Wingdings" panose="05000000000000000000" pitchFamily="2" charset="2"/>
              <a:buChar char="ü"/>
            </a:pPr>
            <a:r>
              <a:rPr lang="ar-KW" sz="1900" dirty="0" smtClean="0">
                <a:solidFill>
                  <a:schemeClr val="tx2"/>
                </a:solidFill>
                <a:latin typeface="Calibri" pitchFamily="34" charset="0"/>
                <a:cs typeface="mohammad bold art 1" pitchFamily="2" charset="-78"/>
              </a:rPr>
              <a:t>تقرير يتضمن جميع الإجراءات المتخذة لتنفيذ السياسات والإجراءات والضوابط الداخلية وأي اقتراحات لتعزيز فعالية وكفاية تلك الإجراءات بشأن مكافحة غسل الأموال وتمويل الإرهاب.</a:t>
            </a:r>
          </a:p>
          <a:p>
            <a:pPr marL="1080000" indent="-457200" algn="r" rtl="1" fontAlgn="base">
              <a:lnSpc>
                <a:spcPct val="130000"/>
              </a:lnSpc>
              <a:spcBef>
                <a:spcPct val="0"/>
              </a:spcBef>
              <a:spcAft>
                <a:spcPts val="600"/>
              </a:spcAft>
              <a:buFont typeface="Wingdings" panose="05000000000000000000" pitchFamily="2" charset="2"/>
              <a:buChar char="ü"/>
            </a:pPr>
            <a:endParaRPr lang="ar-KW" sz="10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يعرض التقرير على مجلس إدارة الشخص المرخص له.</a:t>
            </a:r>
          </a:p>
          <a:p>
            <a:pPr marL="1080000" indent="-457200" algn="r" rtl="1" fontAlgn="base">
              <a:lnSpc>
                <a:spcPct val="130000"/>
              </a:lnSpc>
              <a:spcBef>
                <a:spcPct val="0"/>
              </a:spcBef>
              <a:spcAft>
                <a:spcPts val="600"/>
              </a:spcAft>
              <a:buFont typeface="Wingdings" panose="05000000000000000000" pitchFamily="2" charset="2"/>
              <a:buChar char="ü"/>
            </a:pPr>
            <a:endParaRPr lang="ar-KW" sz="10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تزويد هيئة أسواق المال بنسخة من التقرير السنوي.</a:t>
            </a: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1422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lnSpc>
                <a:spcPts val="2500"/>
              </a:lnSpc>
            </a:pPr>
            <a:r>
              <a:rPr lang="ar-KW" sz="2000" b="1" dirty="0">
                <a:solidFill>
                  <a:schemeClr val="tx2"/>
                </a:solidFill>
                <a:latin typeface="Sakkal Majalla" pitchFamily="2" charset="-78"/>
                <a:cs typeface="mohammad bold art 1" pitchFamily="2" charset="-78"/>
              </a:rPr>
              <a:t>الجزء الثالث/ التقرير السنوي للشخص المرخص له </a:t>
            </a:r>
            <a:br>
              <a:rPr lang="ar-KW" sz="2000" b="1" dirty="0">
                <a:solidFill>
                  <a:schemeClr val="tx2"/>
                </a:solidFill>
                <a:latin typeface="Sakkal Majalla" pitchFamily="2" charset="-78"/>
                <a:cs typeface="mohammad bold art 1" pitchFamily="2" charset="-78"/>
              </a:rPr>
            </a:br>
            <a:r>
              <a:rPr lang="ar-KW" sz="2000" b="1" dirty="0">
                <a:solidFill>
                  <a:schemeClr val="tx2"/>
                </a:solidFill>
                <a:latin typeface="Sakkal Majalla" pitchFamily="2" charset="-78"/>
                <a:cs typeface="mohammad bold art 1" pitchFamily="2" charset="-78"/>
              </a:rPr>
              <a:t>و أهم الظواهر السلبية المتعلقة به</a:t>
            </a:r>
            <a:endParaRPr lang="en-US" sz="2000" dirty="0">
              <a:solidFill>
                <a:schemeClr val="tx2"/>
              </a:solidFill>
              <a:cs typeface="mohammad bold art 1" pitchFamily="2" charset="-78"/>
            </a:endParaRPr>
          </a:p>
        </p:txBody>
      </p:sp>
      <p:sp>
        <p:nvSpPr>
          <p:cNvPr id="3" name="Content Placeholder 2"/>
          <p:cNvSpPr>
            <a:spLocks noGrp="1"/>
          </p:cNvSpPr>
          <p:nvPr>
            <p:ph idx="1"/>
          </p:nvPr>
        </p:nvSpPr>
        <p:spPr>
          <a:xfrm>
            <a:off x="395536" y="1124744"/>
            <a:ext cx="8229600" cy="4886004"/>
          </a:xfrm>
        </p:spPr>
        <p:txBody>
          <a:bodyPr>
            <a:normAutofit fontScale="25000" lnSpcReduction="20000"/>
          </a:bodyPr>
          <a:lstStyle/>
          <a:p>
            <a:pPr marL="0" lvl="0" indent="0" algn="just" rtl="1" fontAlgn="base">
              <a:lnSpc>
                <a:spcPts val="2500"/>
              </a:lnSpc>
              <a:spcBef>
                <a:spcPct val="0"/>
              </a:spcBef>
              <a:buNone/>
            </a:pPr>
            <a:endParaRPr lang="ar-KW" sz="1400" b="1" dirty="0" smtClean="0">
              <a:solidFill>
                <a:schemeClr val="tx2"/>
              </a:solidFill>
              <a:latin typeface="Calibri" pitchFamily="34" charset="0"/>
              <a:cs typeface="mohammad bold art 1" pitchFamily="2" charset="-78"/>
            </a:endParaRPr>
          </a:p>
          <a:p>
            <a:pPr marL="742950" lvl="0" indent="-457200" algn="just" rtl="1" fontAlgn="base">
              <a:lnSpc>
                <a:spcPct val="120000"/>
              </a:lnSpc>
              <a:spcBef>
                <a:spcPct val="0"/>
              </a:spcBef>
              <a:spcAft>
                <a:spcPts val="600"/>
              </a:spcAft>
              <a:buFont typeface="Wingdings" panose="05000000000000000000" pitchFamily="2" charset="2"/>
              <a:buChar char="§"/>
            </a:pPr>
            <a:r>
              <a:rPr lang="ar-KW" sz="6800" u="sng" dirty="0">
                <a:solidFill>
                  <a:schemeClr val="tx2"/>
                </a:solidFill>
                <a:latin typeface="Calibri" pitchFamily="34" charset="0"/>
                <a:cs typeface="mohammad bold art 1" pitchFamily="2" charset="-78"/>
              </a:rPr>
              <a:t>أهم </a:t>
            </a:r>
            <a:r>
              <a:rPr lang="ar-KW" sz="6800" u="sng" dirty="0" smtClean="0">
                <a:solidFill>
                  <a:schemeClr val="tx2"/>
                </a:solidFill>
                <a:latin typeface="Calibri" pitchFamily="34" charset="0"/>
                <a:cs typeface="mohammad bold art 1" pitchFamily="2" charset="-78"/>
              </a:rPr>
              <a:t>الظواهر السلبية المتعلقة بالتقرير السنوي:</a:t>
            </a:r>
          </a:p>
          <a:p>
            <a:pPr marL="285750" lvl="0" indent="0" algn="just" rtl="1" fontAlgn="base">
              <a:lnSpc>
                <a:spcPct val="120000"/>
              </a:lnSpc>
              <a:spcBef>
                <a:spcPct val="0"/>
              </a:spcBef>
              <a:spcAft>
                <a:spcPts val="600"/>
              </a:spcAft>
              <a:buNone/>
            </a:pPr>
            <a:endParaRPr lang="ar-KW" sz="2400" u="sng" dirty="0" smtClean="0">
              <a:solidFill>
                <a:schemeClr val="tx2"/>
              </a:solidFill>
              <a:latin typeface="Calibri" pitchFamily="34" charset="0"/>
              <a:cs typeface="mohammad bold art 1" pitchFamily="2" charset="-78"/>
            </a:endParaRPr>
          </a:p>
          <a:p>
            <a:pPr marL="741600" lvl="0" indent="0" algn="just" rtl="1" fontAlgn="base">
              <a:lnSpc>
                <a:spcPct val="120000"/>
              </a:lnSpc>
              <a:spcBef>
                <a:spcPct val="0"/>
              </a:spcBef>
              <a:spcAft>
                <a:spcPts val="600"/>
              </a:spcAft>
              <a:buNone/>
            </a:pPr>
            <a:r>
              <a:rPr lang="ar-KW" sz="7200" dirty="0" smtClean="0">
                <a:solidFill>
                  <a:schemeClr val="tx2"/>
                </a:solidFill>
                <a:latin typeface="Calibri" pitchFamily="34" charset="0"/>
                <a:cs typeface="mohammad bold art 1" pitchFamily="2" charset="-78"/>
              </a:rPr>
              <a:t>تم ملاحظة مجموعة من الظواهر السلبية بعد قيام الهيئة باستلام التقارير السنوية للأشخاص المرخص لهم، وذلك بموجب ما ورد في تعميم الهيئة رقم (</a:t>
            </a:r>
            <a:r>
              <a:rPr lang="en-US" sz="7200" dirty="0" smtClean="0">
                <a:solidFill>
                  <a:schemeClr val="tx2"/>
                </a:solidFill>
                <a:latin typeface="Calibri" pitchFamily="34" charset="0"/>
                <a:cs typeface="mohammad bold art 1" pitchFamily="2" charset="-78"/>
              </a:rPr>
              <a:t>1</a:t>
            </a:r>
            <a:r>
              <a:rPr lang="ar-KW" sz="7200" dirty="0" smtClean="0">
                <a:solidFill>
                  <a:schemeClr val="tx2"/>
                </a:solidFill>
                <a:latin typeface="Calibri" pitchFamily="34" charset="0"/>
                <a:cs typeface="mohammad bold art 1" pitchFamily="2" charset="-78"/>
              </a:rPr>
              <a:t>)</a:t>
            </a:r>
            <a:r>
              <a:rPr lang="ar-KW" sz="7200" dirty="0">
                <a:solidFill>
                  <a:schemeClr val="tx2"/>
                </a:solidFill>
                <a:latin typeface="Calibri" pitchFamily="34" charset="0"/>
                <a:cs typeface="mohammad bold art 1" pitchFamily="2" charset="-78"/>
              </a:rPr>
              <a:t> </a:t>
            </a:r>
            <a:r>
              <a:rPr lang="ar-KW" sz="7200" dirty="0" smtClean="0">
                <a:solidFill>
                  <a:schemeClr val="tx2"/>
                </a:solidFill>
                <a:latin typeface="Calibri" pitchFamily="34" charset="0"/>
                <a:cs typeface="mohammad bold art 1" pitchFamily="2" charset="-78"/>
              </a:rPr>
              <a:t>لسنة </a:t>
            </a:r>
            <a:r>
              <a:rPr lang="en-US" sz="7200" dirty="0" smtClean="0">
                <a:solidFill>
                  <a:schemeClr val="tx2"/>
                </a:solidFill>
                <a:latin typeface="Calibri" pitchFamily="34" charset="0"/>
                <a:cs typeface="mohammad bold art 1" pitchFamily="2" charset="-78"/>
              </a:rPr>
              <a:t>2015</a:t>
            </a:r>
            <a:r>
              <a:rPr lang="ar-KW" sz="7200" dirty="0" smtClean="0">
                <a:solidFill>
                  <a:schemeClr val="tx2"/>
                </a:solidFill>
                <a:latin typeface="Calibri" pitchFamily="34" charset="0"/>
                <a:cs typeface="mohammad bold art 1" pitchFamily="2" charset="-78"/>
              </a:rPr>
              <a:t> بشأن التقرير السنوي للأشخاص المرخص لهم، نوجزها بالآتي: </a:t>
            </a:r>
          </a:p>
          <a:p>
            <a:pPr marL="741600" lvl="0" indent="0" algn="just" rtl="1" fontAlgn="base">
              <a:lnSpc>
                <a:spcPct val="120000"/>
              </a:lnSpc>
              <a:spcBef>
                <a:spcPct val="0"/>
              </a:spcBef>
              <a:spcAft>
                <a:spcPts val="600"/>
              </a:spcAft>
              <a:buNone/>
            </a:pPr>
            <a:endParaRPr lang="ar-KW" sz="1600" dirty="0">
              <a:solidFill>
                <a:schemeClr val="tx2"/>
              </a:solidFill>
              <a:latin typeface="Calibri" pitchFamily="34" charset="0"/>
              <a:cs typeface="mohammad bold art 1" pitchFamily="2" charset="-78"/>
            </a:endParaRPr>
          </a:p>
          <a:p>
            <a:pPr marL="1260000" lvl="0" indent="-457200" algn="just" rtl="1" fontAlgn="base">
              <a:lnSpc>
                <a:spcPct val="130000"/>
              </a:lnSpc>
              <a:spcBef>
                <a:spcPct val="0"/>
              </a:spcBef>
              <a:spcAft>
                <a:spcPts val="600"/>
              </a:spcAft>
              <a:buFont typeface="Wingdings" panose="05000000000000000000" pitchFamily="2" charset="2"/>
              <a:buChar char="ü"/>
            </a:pPr>
            <a:r>
              <a:rPr lang="ar-KW" sz="7200" dirty="0">
                <a:solidFill>
                  <a:schemeClr val="tx2"/>
                </a:solidFill>
                <a:latin typeface="Calibri" pitchFamily="34" charset="0"/>
                <a:cs typeface="mohammad bold art 1" pitchFamily="2" charset="-78"/>
              </a:rPr>
              <a:t>الإشارة الخاطئة إلى القانون والتعليمات الواجب الالتزام بهما أو الجهة الرقابية الخاضع لها الشخص المرخص له</a:t>
            </a:r>
            <a:r>
              <a:rPr lang="ar-KW" sz="7200" dirty="0" smtClean="0">
                <a:solidFill>
                  <a:schemeClr val="tx2"/>
                </a:solidFill>
                <a:latin typeface="Calibri" pitchFamily="34" charset="0"/>
                <a:cs typeface="mohammad bold art 1" pitchFamily="2" charset="-78"/>
              </a:rPr>
              <a:t>.</a:t>
            </a:r>
          </a:p>
          <a:p>
            <a:pPr marL="1260000" lvl="0" indent="-457200" algn="just" rtl="1" fontAlgn="base">
              <a:lnSpc>
                <a:spcPct val="130000"/>
              </a:lnSpc>
              <a:spcBef>
                <a:spcPct val="0"/>
              </a:spcBef>
              <a:spcAft>
                <a:spcPts val="600"/>
              </a:spcAft>
              <a:buFont typeface="Wingdings" panose="05000000000000000000" pitchFamily="2" charset="2"/>
              <a:buChar char="ü"/>
            </a:pPr>
            <a:endParaRPr lang="ar-KW" sz="1600" dirty="0">
              <a:solidFill>
                <a:schemeClr val="tx2"/>
              </a:solidFill>
              <a:latin typeface="Calibri" pitchFamily="34" charset="0"/>
              <a:cs typeface="mohammad bold art 1" pitchFamily="2" charset="-78"/>
            </a:endParaRPr>
          </a:p>
          <a:p>
            <a:pPr marL="1260000" indent="-457200" algn="just" rtl="1" fontAlgn="base">
              <a:lnSpc>
                <a:spcPct val="130000"/>
              </a:lnSpc>
              <a:spcBef>
                <a:spcPct val="0"/>
              </a:spcBef>
              <a:spcAft>
                <a:spcPts val="600"/>
              </a:spcAft>
              <a:buFont typeface="Wingdings" panose="05000000000000000000" pitchFamily="2" charset="2"/>
              <a:buChar char="ü"/>
            </a:pPr>
            <a:r>
              <a:rPr lang="ar-KW" sz="7200" dirty="0">
                <a:solidFill>
                  <a:schemeClr val="tx2"/>
                </a:solidFill>
                <a:latin typeface="Calibri" pitchFamily="34" charset="0"/>
                <a:cs typeface="mohammad bold art 1" pitchFamily="2" charset="-78"/>
              </a:rPr>
              <a:t>عدم احتواء التقارير على أي نوع من </a:t>
            </a:r>
            <a:r>
              <a:rPr lang="ar-KW" sz="7200" dirty="0" smtClean="0">
                <a:solidFill>
                  <a:schemeClr val="tx2"/>
                </a:solidFill>
                <a:latin typeface="Calibri" pitchFamily="34" charset="0"/>
                <a:cs typeface="mohammad bold art 1" pitchFamily="2" charset="-78"/>
              </a:rPr>
              <a:t>الإحصائيات، وعلى سبيل المثال: (عدد العملاء وأنواعهم، الإجراءات المتخذة بشأن العملاء ذوي المخاطر العالية منهم، الإخطار عن العمليات المشتبه بها، </a:t>
            </a:r>
            <a:r>
              <a:rPr lang="ar-KW" sz="7200" dirty="0">
                <a:solidFill>
                  <a:schemeClr val="tx2"/>
                </a:solidFill>
                <a:latin typeface="Calibri" pitchFamily="34" charset="0"/>
                <a:cs typeface="mohammad bold art 1" pitchFamily="2" charset="-78"/>
              </a:rPr>
              <a:t>التدريب، العمليات غير العادية، تحديث </a:t>
            </a:r>
            <a:r>
              <a:rPr lang="ar-KW" sz="7200" dirty="0" smtClean="0">
                <a:solidFill>
                  <a:schemeClr val="tx2"/>
                </a:solidFill>
                <a:latin typeface="Calibri" pitchFamily="34" charset="0"/>
                <a:cs typeface="mohammad bold art 1" pitchFamily="2" charset="-78"/>
              </a:rPr>
              <a:t>البيانات، مخرجات الأنظمة إن وجدت).</a:t>
            </a:r>
          </a:p>
          <a:p>
            <a:pPr marL="1260000" indent="-457200" algn="just" rtl="1" fontAlgn="base">
              <a:lnSpc>
                <a:spcPct val="130000"/>
              </a:lnSpc>
              <a:spcBef>
                <a:spcPct val="0"/>
              </a:spcBef>
              <a:spcAft>
                <a:spcPts val="600"/>
              </a:spcAft>
              <a:buFont typeface="Wingdings" panose="05000000000000000000" pitchFamily="2" charset="2"/>
              <a:buChar char="ü"/>
            </a:pPr>
            <a:endParaRPr lang="ar-KW" sz="1600" dirty="0">
              <a:solidFill>
                <a:schemeClr val="tx2"/>
              </a:solidFill>
              <a:latin typeface="Calibri" pitchFamily="34" charset="0"/>
              <a:cs typeface="mohammad bold art 1" pitchFamily="2" charset="-78"/>
            </a:endParaRPr>
          </a:p>
          <a:p>
            <a:pPr marL="1260000" indent="-457200" algn="r" rtl="1" fontAlgn="base">
              <a:lnSpc>
                <a:spcPct val="130000"/>
              </a:lnSpc>
              <a:spcBef>
                <a:spcPct val="0"/>
              </a:spcBef>
              <a:spcAft>
                <a:spcPts val="600"/>
              </a:spcAft>
              <a:buFont typeface="Wingdings" panose="05000000000000000000" pitchFamily="2" charset="2"/>
              <a:buChar char="ü"/>
            </a:pPr>
            <a:r>
              <a:rPr lang="ar-KW" sz="7200" dirty="0" smtClean="0">
                <a:solidFill>
                  <a:schemeClr val="tx2"/>
                </a:solidFill>
                <a:latin typeface="Calibri" pitchFamily="34" charset="0"/>
                <a:cs typeface="mohammad bold art 1" pitchFamily="2" charset="-78"/>
              </a:rPr>
              <a:t>لم يتم توضيح الإجراءات </a:t>
            </a:r>
            <a:r>
              <a:rPr lang="ar-KW" sz="7200" dirty="0">
                <a:solidFill>
                  <a:schemeClr val="tx2"/>
                </a:solidFill>
                <a:latin typeface="Calibri" pitchFamily="34" charset="0"/>
                <a:cs typeface="mohammad bold art 1" pitchFamily="2" charset="-78"/>
              </a:rPr>
              <a:t>المتخذة </a:t>
            </a:r>
            <a:r>
              <a:rPr lang="ar-KW" sz="7200" dirty="0" smtClean="0">
                <a:solidFill>
                  <a:schemeClr val="tx2"/>
                </a:solidFill>
                <a:latin typeface="Calibri" pitchFamily="34" charset="0"/>
                <a:cs typeface="mohammad bold art 1" pitchFamily="2" charset="-78"/>
              </a:rPr>
              <a:t>والمتعلقة بإعداد دراسة تقييم المخاطر.</a:t>
            </a:r>
          </a:p>
          <a:p>
            <a:pPr marL="622800" indent="0" algn="r" rtl="1" fontAlgn="base">
              <a:lnSpc>
                <a:spcPct val="130000"/>
              </a:lnSpc>
              <a:spcBef>
                <a:spcPct val="0"/>
              </a:spcBef>
              <a:spcAft>
                <a:spcPts val="600"/>
              </a:spcAft>
              <a:buNone/>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664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 calcmode="lin" valueType="num">
                                      <p:cBhvr additive="base">
                                        <p:cTn id="2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 calcmode="lin" valueType="num">
                                      <p:cBhvr additive="base">
                                        <p:cTn id="2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 calcmode="lin" valueType="num">
                                      <p:cBhvr additive="base">
                                        <p:cTn id="32"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مقدمــــــــة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lnSpc>
                <a:spcPct val="150000"/>
              </a:lnSpc>
              <a:spcBef>
                <a:spcPct val="0"/>
              </a:spcBef>
              <a:spcAft>
                <a:spcPts val="600"/>
              </a:spcAft>
              <a:buFont typeface="Wingdings" panose="05000000000000000000" pitchFamily="2" charset="2"/>
              <a:buChar char="§"/>
            </a:pPr>
            <a:r>
              <a:rPr lang="ar-KW" sz="2000" dirty="0" smtClean="0">
                <a:solidFill>
                  <a:schemeClr val="tx2"/>
                </a:solidFill>
                <a:latin typeface="Calibri" pitchFamily="34" charset="0"/>
                <a:cs typeface="mohammad bold art 1" pitchFamily="2" charset="-78"/>
              </a:rPr>
              <a:t>تسعى دولة الكويت لمواصلة دورها بجانب دول العالم في </a:t>
            </a:r>
            <a:r>
              <a:rPr lang="ar-KW" sz="2000" dirty="0">
                <a:solidFill>
                  <a:schemeClr val="tx2"/>
                </a:solidFill>
                <a:latin typeface="Calibri" pitchFamily="34" charset="0"/>
                <a:cs typeface="mohammad bold art 1" pitchFamily="2" charset="-78"/>
              </a:rPr>
              <a:t>مكافحة جرائم غسل الأموال وتمويل الإرهاب</a:t>
            </a:r>
            <a:r>
              <a:rPr lang="ar-KW" sz="2000" dirty="0" smtClean="0">
                <a:solidFill>
                  <a:schemeClr val="tx2"/>
                </a:solidFill>
                <a:latin typeface="Calibri" pitchFamily="34" charset="0"/>
                <a:cs typeface="mohammad bold art 1" pitchFamily="2" charset="-78"/>
              </a:rPr>
              <a:t>، ويعتبر النجاح الذي تحقق من </a:t>
            </a:r>
            <a:r>
              <a:rPr lang="ar-KW" sz="2000" dirty="0">
                <a:solidFill>
                  <a:schemeClr val="tx2"/>
                </a:solidFill>
                <a:latin typeface="Calibri" pitchFamily="34" charset="0"/>
                <a:cs typeface="mohammad bold art 1" pitchFamily="2" charset="-78"/>
              </a:rPr>
              <a:t>عملية رفع اسم دولة الكويت من قائمة المراجعة الدورية المنبثقة عن مجموعة العمل المالي </a:t>
            </a:r>
            <a:r>
              <a:rPr lang="ar-KW" sz="2000" dirty="0" smtClean="0">
                <a:solidFill>
                  <a:schemeClr val="tx2"/>
                </a:solidFill>
                <a:latin typeface="Calibri" pitchFamily="34" charset="0"/>
                <a:cs typeface="mohammad bold art 1" pitchFamily="2" charset="-78"/>
              </a:rPr>
              <a:t>(</a:t>
            </a:r>
            <a:r>
              <a:rPr lang="en-US" sz="2000" dirty="0" smtClean="0">
                <a:solidFill>
                  <a:schemeClr val="tx2"/>
                </a:solidFill>
                <a:latin typeface="Calibri" pitchFamily="34" charset="0"/>
                <a:cs typeface="mohammad bold art 1" pitchFamily="2" charset="-78"/>
              </a:rPr>
              <a:t>FATF</a:t>
            </a:r>
            <a:r>
              <a:rPr lang="ar-KW" sz="2000" dirty="0" smtClean="0">
                <a:solidFill>
                  <a:schemeClr val="tx2"/>
                </a:solidFill>
                <a:latin typeface="Calibri" pitchFamily="34" charset="0"/>
                <a:cs typeface="mohammad bold art 1" pitchFamily="2" charset="-78"/>
              </a:rPr>
              <a:t>)، والذي جاء نتيجة </a:t>
            </a:r>
            <a:r>
              <a:rPr lang="ar-KW" sz="2000" dirty="0">
                <a:solidFill>
                  <a:schemeClr val="tx2"/>
                </a:solidFill>
                <a:latin typeface="Calibri" pitchFamily="34" charset="0"/>
                <a:cs typeface="mohammad bold art 1" pitchFamily="2" charset="-78"/>
              </a:rPr>
              <a:t>الجهود المشتركة </a:t>
            </a:r>
            <a:r>
              <a:rPr lang="ar-KW" sz="2000" dirty="0" smtClean="0">
                <a:solidFill>
                  <a:schemeClr val="tx2"/>
                </a:solidFill>
                <a:latin typeface="Calibri" pitchFamily="34" charset="0"/>
                <a:cs typeface="mohammad bold art 1" pitchFamily="2" charset="-78"/>
              </a:rPr>
              <a:t>التي بذلتها كافة الجهات داخل الدولة، دافعاً لها لمواصلة هذا الدور.</a:t>
            </a:r>
            <a:endParaRPr lang="ar-KW" sz="2000" dirty="0">
              <a:solidFill>
                <a:schemeClr val="tx2"/>
              </a:solidFill>
              <a:latin typeface="Calibri" pitchFamily="34" charset="0"/>
              <a:cs typeface="mohammad bold art 1" pitchFamily="2" charset="-78"/>
            </a:endParaRPr>
          </a:p>
          <a:p>
            <a:pPr algn="just" rtl="1" fontAlgn="base">
              <a:lnSpc>
                <a:spcPct val="150000"/>
              </a:lnSpc>
              <a:spcBef>
                <a:spcPct val="0"/>
              </a:spcBef>
              <a:spcAft>
                <a:spcPts val="600"/>
              </a:spcAft>
              <a:buFont typeface="Wingdings" panose="05000000000000000000" pitchFamily="2" charset="2"/>
              <a:buChar char="§"/>
            </a:pPr>
            <a:r>
              <a:rPr lang="ar-KW" sz="2000" dirty="0">
                <a:solidFill>
                  <a:schemeClr val="tx2"/>
                </a:solidFill>
                <a:latin typeface="Calibri" pitchFamily="34" charset="0"/>
                <a:cs typeface="mohammad bold art 1" pitchFamily="2" charset="-78"/>
              </a:rPr>
              <a:t>واستمراراً لتلك الجهود المشتركة والمبذولة من كافة الجهات داخل دولة الكويت في مجال مكافحة غسل الأموال وتمويل الإرهاب، تحرص الجهات الرقابية في الدولة على التأكد من اطلاع</a:t>
            </a:r>
            <a:r>
              <a:rPr lang="ar-KW" sz="2000" dirty="0" smtClean="0">
                <a:solidFill>
                  <a:schemeClr val="accent3">
                    <a:lumMod val="50000"/>
                  </a:schemeClr>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الجهات الخاضعة لها بأهم المستجدات في موضوع مكافحة غسل الأموال وتمويل الإرهاب.</a:t>
            </a:r>
          </a:p>
          <a:p>
            <a:pPr marL="0" indent="0" algn="just" rtl="1" fontAlgn="base">
              <a:lnSpc>
                <a:spcPct val="150000"/>
              </a:lnSpc>
              <a:spcBef>
                <a:spcPct val="0"/>
              </a:spcBef>
              <a:spcAft>
                <a:spcPts val="600"/>
              </a:spcAft>
              <a:buNone/>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892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lnSpc>
                <a:spcPts val="2500"/>
              </a:lnSpc>
            </a:pPr>
            <a:r>
              <a:rPr lang="ar-KW" sz="2000" b="1" dirty="0">
                <a:solidFill>
                  <a:schemeClr val="tx2"/>
                </a:solidFill>
                <a:latin typeface="Sakkal Majalla" pitchFamily="2" charset="-78"/>
                <a:cs typeface="mohammad bold art 1" pitchFamily="2" charset="-78"/>
              </a:rPr>
              <a:t>الجزء الثالث/ التقرير السنوي للشخص المرخص له </a:t>
            </a:r>
            <a:br>
              <a:rPr lang="ar-KW" sz="2000" b="1" dirty="0">
                <a:solidFill>
                  <a:schemeClr val="tx2"/>
                </a:solidFill>
                <a:latin typeface="Sakkal Majalla" pitchFamily="2" charset="-78"/>
                <a:cs typeface="mohammad bold art 1" pitchFamily="2" charset="-78"/>
              </a:rPr>
            </a:br>
            <a:r>
              <a:rPr lang="ar-KW" sz="2000" b="1" dirty="0">
                <a:solidFill>
                  <a:schemeClr val="tx2"/>
                </a:solidFill>
                <a:latin typeface="Sakkal Majalla" pitchFamily="2" charset="-78"/>
                <a:cs typeface="mohammad bold art 1" pitchFamily="2" charset="-78"/>
              </a:rPr>
              <a:t>و أهم الظواهر السلبية المتعلقة به</a:t>
            </a:r>
            <a:endParaRPr lang="en-US" sz="2000" dirty="0">
              <a:solidFill>
                <a:schemeClr val="tx2"/>
              </a:solidFill>
              <a:cs typeface="mohammad bold art 1" pitchFamily="2" charset="-78"/>
            </a:endParaRPr>
          </a:p>
        </p:txBody>
      </p:sp>
      <p:sp>
        <p:nvSpPr>
          <p:cNvPr id="3" name="Content Placeholder 2"/>
          <p:cNvSpPr>
            <a:spLocks noGrp="1"/>
          </p:cNvSpPr>
          <p:nvPr>
            <p:ph idx="1"/>
          </p:nvPr>
        </p:nvSpPr>
        <p:spPr>
          <a:xfrm>
            <a:off x="395536" y="1295402"/>
            <a:ext cx="8229600" cy="4715346"/>
          </a:xfrm>
        </p:spPr>
        <p:txBody>
          <a:bodyPr>
            <a:normAutofit/>
          </a:bodyPr>
          <a:lstStyle/>
          <a:p>
            <a:pPr marL="0" lvl="0" indent="0" algn="just" rtl="1" fontAlgn="base">
              <a:lnSpc>
                <a:spcPts val="2500"/>
              </a:lnSpc>
              <a:spcBef>
                <a:spcPct val="0"/>
              </a:spcBef>
              <a:buNone/>
            </a:pPr>
            <a:endParaRPr lang="ar-KW" sz="1400" b="1"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Wingdings" panose="05000000000000000000" pitchFamily="2" charset="2"/>
              <a:buChar char="§"/>
            </a:pPr>
            <a:r>
              <a:rPr lang="ar-KW" sz="1800" u="sng" dirty="0">
                <a:solidFill>
                  <a:schemeClr val="tx2"/>
                </a:solidFill>
                <a:latin typeface="Calibri" pitchFamily="34" charset="0"/>
                <a:cs typeface="mohammad bold art 1" pitchFamily="2" charset="-78"/>
              </a:rPr>
              <a:t>(يتبع) أهم الظواهر السلبية المتعلقة بالتقرير السنوي: </a:t>
            </a:r>
            <a:endParaRPr lang="ar-KW" sz="1800" u="sng" dirty="0" smtClean="0">
              <a:solidFill>
                <a:schemeClr val="tx2"/>
              </a:solidFill>
              <a:latin typeface="Calibri" pitchFamily="34" charset="0"/>
              <a:cs typeface="mohammad bold art 1" pitchFamily="2" charset="-78"/>
            </a:endParaRPr>
          </a:p>
          <a:p>
            <a:pPr marL="828000" indent="0" algn="just" rtl="1" fontAlgn="base">
              <a:spcBef>
                <a:spcPct val="0"/>
              </a:spcBef>
              <a:spcAft>
                <a:spcPts val="600"/>
              </a:spcAft>
              <a:buNone/>
            </a:pPr>
            <a:endParaRPr lang="ar-KW" sz="600" dirty="0" smtClean="0">
              <a:solidFill>
                <a:schemeClr val="tx2"/>
              </a:solidFill>
              <a:latin typeface="Calibri" pitchFamily="34" charset="0"/>
              <a:cs typeface="mohammad bold art 1" pitchFamily="2" charset="-78"/>
            </a:endParaRPr>
          </a:p>
          <a:p>
            <a:pPr marL="1260000" indent="-457200" algn="just" rtl="1" fontAlgn="base">
              <a:lnSpc>
                <a:spcPct val="110000"/>
              </a:lnSpc>
              <a:spcBef>
                <a:spcPct val="0"/>
              </a:spcBef>
              <a:spcAft>
                <a:spcPts val="600"/>
              </a:spcAft>
              <a:buFont typeface="Wingdings" panose="05000000000000000000" pitchFamily="2" charset="2"/>
              <a:buChar char="ü"/>
            </a:pPr>
            <a:r>
              <a:rPr lang="ar-KW" sz="1800" dirty="0">
                <a:solidFill>
                  <a:schemeClr val="tx2"/>
                </a:solidFill>
                <a:latin typeface="Calibri" pitchFamily="34" charset="0"/>
                <a:cs typeface="mohammad bold art 1" pitchFamily="2" charset="-78"/>
              </a:rPr>
              <a:t>عدم بيان حالة الإخطار عن العمليات المشتبه بها مع وحدة التحريات المالية الكويتية</a:t>
            </a:r>
            <a:r>
              <a:rPr lang="ar-KW" sz="1800" dirty="0" smtClean="0">
                <a:solidFill>
                  <a:schemeClr val="tx2"/>
                </a:solidFill>
                <a:latin typeface="Calibri" pitchFamily="34" charset="0"/>
                <a:cs typeface="mohammad bold art 1" pitchFamily="2" charset="-78"/>
              </a:rPr>
              <a:t>.</a:t>
            </a:r>
          </a:p>
          <a:p>
            <a:pPr marL="802800" indent="0" algn="just" rtl="1" fontAlgn="base">
              <a:lnSpc>
                <a:spcPct val="110000"/>
              </a:lnSpc>
              <a:spcBef>
                <a:spcPct val="0"/>
              </a:spcBef>
              <a:spcAft>
                <a:spcPts val="600"/>
              </a:spcAft>
              <a:buNone/>
            </a:pPr>
            <a:endParaRPr lang="en-US" sz="400" dirty="0" smtClean="0">
              <a:solidFill>
                <a:schemeClr val="tx2"/>
              </a:solidFill>
              <a:latin typeface="Calibri" pitchFamily="34" charset="0"/>
              <a:cs typeface="mohammad bold art 1" pitchFamily="2" charset="-78"/>
            </a:endParaRPr>
          </a:p>
          <a:p>
            <a:pPr marL="126000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لم يتم الإشارة إلى الإجراءات المتخذة من قبل الشخص المرخص له بخصوص </a:t>
            </a:r>
            <a:r>
              <a:rPr lang="ar-KW" sz="1800" dirty="0">
                <a:solidFill>
                  <a:schemeClr val="tx2"/>
                </a:solidFill>
                <a:latin typeface="Calibri" pitchFamily="34" charset="0"/>
                <a:cs typeface="mohammad bold art 1" pitchFamily="2" charset="-78"/>
              </a:rPr>
              <a:t>تحديث القوائم المتعلقة </a:t>
            </a:r>
            <a:r>
              <a:rPr lang="ar-KW" sz="1800" dirty="0" smtClean="0">
                <a:solidFill>
                  <a:schemeClr val="tx2"/>
                </a:solidFill>
                <a:latin typeface="Calibri" pitchFamily="34" charset="0"/>
                <a:cs typeface="mohammad bold art 1" pitchFamily="2" charset="-78"/>
              </a:rPr>
              <a:t>بالإرهاب بموجب قرارات الأمم المتحدة ذات الشأن، أو بخصوص القرارات الصادرة عن لجنة وزارة الخارجية لتنفيذ قرارات مجلس الأمن المتعلقة بالإرهاب وتمويله والتي تم التأكيد على ضرورة الالتزام بها في القرار الوزاري رقم (</a:t>
            </a:r>
            <a:r>
              <a:rPr lang="en-US" sz="1800" dirty="0" smtClean="0">
                <a:solidFill>
                  <a:schemeClr val="tx2"/>
                </a:solidFill>
                <a:latin typeface="Calibri" pitchFamily="34" charset="0"/>
                <a:cs typeface="mohammad bold art 1" pitchFamily="2" charset="-78"/>
              </a:rPr>
              <a:t>5</a:t>
            </a:r>
            <a:r>
              <a:rPr lang="ar-KW" sz="1800" dirty="0" smtClean="0">
                <a:solidFill>
                  <a:schemeClr val="tx2"/>
                </a:solidFill>
                <a:latin typeface="Calibri" pitchFamily="34" charset="0"/>
                <a:cs typeface="mohammad bold art 1" pitchFamily="2" charset="-78"/>
              </a:rPr>
              <a:t>) لسنة </a:t>
            </a:r>
            <a:r>
              <a:rPr lang="en-US" sz="1800" dirty="0" smtClean="0">
                <a:solidFill>
                  <a:schemeClr val="tx2"/>
                </a:solidFill>
                <a:latin typeface="Calibri" pitchFamily="34" charset="0"/>
                <a:cs typeface="mohammad bold art 1" pitchFamily="2" charset="-78"/>
              </a:rPr>
              <a:t>2014</a:t>
            </a:r>
            <a:r>
              <a:rPr lang="ar-KW" sz="1800" dirty="0" smtClean="0">
                <a:solidFill>
                  <a:schemeClr val="tx2"/>
                </a:solidFill>
                <a:latin typeface="Calibri" pitchFamily="34" charset="0"/>
                <a:cs typeface="mohammad bold art 1" pitchFamily="2" charset="-78"/>
              </a:rPr>
              <a:t>.</a:t>
            </a:r>
          </a:p>
          <a:p>
            <a:pPr marL="802800" indent="0" algn="just" rtl="1" fontAlgn="base">
              <a:lnSpc>
                <a:spcPct val="110000"/>
              </a:lnSpc>
              <a:spcBef>
                <a:spcPct val="0"/>
              </a:spcBef>
              <a:spcAft>
                <a:spcPts val="600"/>
              </a:spcAft>
              <a:buNone/>
            </a:pPr>
            <a:endParaRPr lang="ar-KW" sz="400" dirty="0">
              <a:solidFill>
                <a:schemeClr val="tx2"/>
              </a:solidFill>
              <a:latin typeface="Calibri" pitchFamily="34" charset="0"/>
              <a:cs typeface="mohammad bold art 1" pitchFamily="2" charset="-78"/>
            </a:endParaRPr>
          </a:p>
          <a:p>
            <a:pPr marL="1260000" lvl="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لم يتم التطرق إلى موضوع التزام </a:t>
            </a:r>
            <a:r>
              <a:rPr lang="ar-KW" sz="1800" dirty="0">
                <a:solidFill>
                  <a:schemeClr val="tx2"/>
                </a:solidFill>
                <a:latin typeface="Calibri" pitchFamily="34" charset="0"/>
                <a:cs typeface="mohammad bold art 1" pitchFamily="2" charset="-78"/>
              </a:rPr>
              <a:t>الشركات </a:t>
            </a:r>
            <a:r>
              <a:rPr lang="ar-KW" sz="1800" dirty="0" smtClean="0">
                <a:solidFill>
                  <a:schemeClr val="tx2"/>
                </a:solidFill>
                <a:latin typeface="Calibri" pitchFamily="34" charset="0"/>
                <a:cs typeface="mohammad bold art 1" pitchFamily="2" charset="-78"/>
              </a:rPr>
              <a:t>التابعة للشخص المرخص له، وعلى سبيل المثال النتائج التي تكشفت للشخص المرخص له بشأن الالتزام سالف الذكر وما تم اتخاذه من إجراءات بشأنها.</a:t>
            </a:r>
            <a:endParaRPr lang="ar-KW" sz="1800" dirty="0">
              <a:solidFill>
                <a:schemeClr val="tx2"/>
              </a:solidFill>
              <a:latin typeface="Calibri" pitchFamily="34" charset="0"/>
              <a:cs typeface="mohammad bold art 1" pitchFamily="2" charset="-78"/>
            </a:endParaRPr>
          </a:p>
          <a:p>
            <a:pPr marL="622800" lvl="0" indent="0" algn="r" rtl="1" fontAlgn="base">
              <a:lnSpc>
                <a:spcPct val="130000"/>
              </a:lnSpc>
              <a:spcBef>
                <a:spcPct val="0"/>
              </a:spcBef>
              <a:spcAft>
                <a:spcPts val="600"/>
              </a:spcAft>
              <a:buNone/>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8987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lnSpc>
                <a:spcPts val="2500"/>
              </a:lnSpc>
            </a:pPr>
            <a:r>
              <a:rPr lang="ar-KW" sz="2000" b="1" dirty="0">
                <a:solidFill>
                  <a:schemeClr val="tx2"/>
                </a:solidFill>
                <a:latin typeface="Sakkal Majalla" pitchFamily="2" charset="-78"/>
                <a:cs typeface="mohammad bold art 1" pitchFamily="2" charset="-78"/>
              </a:rPr>
              <a:t>الجزء الثالث/ التقرير السنوي للشخص المرخص له </a:t>
            </a:r>
            <a:br>
              <a:rPr lang="ar-KW" sz="2000" b="1" dirty="0">
                <a:solidFill>
                  <a:schemeClr val="tx2"/>
                </a:solidFill>
                <a:latin typeface="Sakkal Majalla" pitchFamily="2" charset="-78"/>
                <a:cs typeface="mohammad bold art 1" pitchFamily="2" charset="-78"/>
              </a:rPr>
            </a:br>
            <a:r>
              <a:rPr lang="ar-KW" sz="2000" b="1" dirty="0">
                <a:solidFill>
                  <a:schemeClr val="tx2"/>
                </a:solidFill>
                <a:latin typeface="Sakkal Majalla" pitchFamily="2" charset="-78"/>
                <a:cs typeface="mohammad bold art 1" pitchFamily="2" charset="-78"/>
              </a:rPr>
              <a:t>و أهم الظواهر السلبية المتعلقة به</a:t>
            </a:r>
            <a:endParaRPr lang="en-US" sz="2000" dirty="0">
              <a:solidFill>
                <a:schemeClr val="tx2"/>
              </a:solidFill>
              <a:cs typeface="mohammad bold art 1" pitchFamily="2" charset="-78"/>
            </a:endParaRPr>
          </a:p>
        </p:txBody>
      </p:sp>
      <p:sp>
        <p:nvSpPr>
          <p:cNvPr id="3" name="Content Placeholder 2"/>
          <p:cNvSpPr>
            <a:spLocks noGrp="1"/>
          </p:cNvSpPr>
          <p:nvPr>
            <p:ph idx="1"/>
          </p:nvPr>
        </p:nvSpPr>
        <p:spPr>
          <a:xfrm>
            <a:off x="395536" y="1295402"/>
            <a:ext cx="8229600" cy="4715346"/>
          </a:xfrm>
        </p:spPr>
        <p:txBody>
          <a:bodyPr>
            <a:normAutofit/>
          </a:bodyPr>
          <a:lstStyle/>
          <a:p>
            <a:pPr marL="0" lvl="0" indent="0" algn="just" rtl="1" fontAlgn="base">
              <a:lnSpc>
                <a:spcPts val="2500"/>
              </a:lnSpc>
              <a:spcBef>
                <a:spcPct val="0"/>
              </a:spcBef>
              <a:buNone/>
            </a:pPr>
            <a:endParaRPr lang="ar-KW" sz="800" b="1"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Wingdings" panose="05000000000000000000" pitchFamily="2" charset="2"/>
              <a:buChar char="§"/>
            </a:pPr>
            <a:r>
              <a:rPr lang="ar-KW" sz="1800" u="sng" dirty="0">
                <a:solidFill>
                  <a:schemeClr val="tx2"/>
                </a:solidFill>
                <a:latin typeface="Calibri" pitchFamily="34" charset="0"/>
                <a:cs typeface="mohammad bold art 1" pitchFamily="2" charset="-78"/>
              </a:rPr>
              <a:t>(يتبع) أهم الظواهر السلبية المتعلقة بالتقرير السنوي: </a:t>
            </a:r>
            <a:endParaRPr lang="ar-KW" sz="1800" u="sng"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Wingdings" panose="05000000000000000000" pitchFamily="2" charset="2"/>
              <a:buChar char="§"/>
            </a:pPr>
            <a:endParaRPr lang="ar-KW" sz="400" u="sng" dirty="0">
              <a:solidFill>
                <a:schemeClr val="tx2"/>
              </a:solidFill>
              <a:latin typeface="Calibri" pitchFamily="34" charset="0"/>
              <a:cs typeface="mohammad bold art 1" pitchFamily="2" charset="-78"/>
            </a:endParaRPr>
          </a:p>
          <a:p>
            <a:pPr marL="828000" indent="0" algn="just" rtl="1" fontAlgn="base">
              <a:spcBef>
                <a:spcPct val="0"/>
              </a:spcBef>
              <a:spcAft>
                <a:spcPts val="600"/>
              </a:spcAft>
              <a:buNone/>
            </a:pPr>
            <a:endParaRPr lang="ar-KW" sz="600" dirty="0">
              <a:solidFill>
                <a:schemeClr val="tx2"/>
              </a:solidFill>
              <a:latin typeface="Calibri" pitchFamily="34" charset="0"/>
              <a:cs typeface="mohammad bold art 1" pitchFamily="2" charset="-78"/>
            </a:endParaRPr>
          </a:p>
          <a:p>
            <a:pPr marL="1260000" lvl="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لم يتم توضيح الإجراءات المتخذة بشأن تصويب الملاحظات الواردة في تقرير إدارة التدقيق الداخلي للشخص المرخص له، </a:t>
            </a:r>
            <a:r>
              <a:rPr lang="ar-KW" sz="1800" u="sng" dirty="0" smtClean="0">
                <a:solidFill>
                  <a:srgbClr val="FF0000"/>
                </a:solidFill>
                <a:latin typeface="Calibri" pitchFamily="34" charset="0"/>
                <a:cs typeface="mohammad bold art 1" pitchFamily="2" charset="-78"/>
              </a:rPr>
              <a:t>ونود الإشارة بأن التعليمات الجديدة قد ألزمت الشخص المرخص له بتكليف مراقب الحسابات الخارجي بإعداد تقرير سبقت الإشارة إليه، مما يحتم وجود إجراءات تتخذ بشأن أي ملاحظات سوف ترد فيه</a:t>
            </a:r>
            <a:r>
              <a:rPr lang="ar-KW" sz="1800" dirty="0" smtClean="0">
                <a:solidFill>
                  <a:schemeClr val="tx2"/>
                </a:solidFill>
                <a:latin typeface="Calibri" pitchFamily="34" charset="0"/>
                <a:cs typeface="mohammad bold art 1" pitchFamily="2" charset="-78"/>
              </a:rPr>
              <a:t>.</a:t>
            </a:r>
            <a:endParaRPr lang="en-US" sz="1800" dirty="0" smtClean="0">
              <a:solidFill>
                <a:schemeClr val="tx2"/>
              </a:solidFill>
              <a:latin typeface="Calibri" pitchFamily="34" charset="0"/>
              <a:cs typeface="mohammad bold art 1" pitchFamily="2" charset="-78"/>
            </a:endParaRPr>
          </a:p>
          <a:p>
            <a:pPr marL="802800" lvl="0" indent="0" algn="just" rtl="1" fontAlgn="base">
              <a:lnSpc>
                <a:spcPct val="110000"/>
              </a:lnSpc>
              <a:spcBef>
                <a:spcPct val="0"/>
              </a:spcBef>
              <a:spcAft>
                <a:spcPts val="600"/>
              </a:spcAft>
              <a:buNone/>
            </a:pPr>
            <a:endParaRPr lang="ar-KW" sz="400" dirty="0">
              <a:solidFill>
                <a:schemeClr val="tx2"/>
              </a:solidFill>
              <a:latin typeface="Calibri" pitchFamily="34" charset="0"/>
              <a:cs typeface="mohammad bold art 1" pitchFamily="2" charset="-78"/>
            </a:endParaRPr>
          </a:p>
          <a:p>
            <a:pPr marL="126000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أي اقتراحات تهدف إلى تعزيز </a:t>
            </a:r>
            <a:r>
              <a:rPr lang="ar-KW" sz="1800" dirty="0">
                <a:solidFill>
                  <a:schemeClr val="tx2"/>
                </a:solidFill>
                <a:latin typeface="Calibri" pitchFamily="34" charset="0"/>
                <a:cs typeface="mohammad bold art 1" pitchFamily="2" charset="-78"/>
              </a:rPr>
              <a:t>فعالية وكفاية الإجراءات </a:t>
            </a:r>
            <a:r>
              <a:rPr lang="ar-KW" sz="1800" dirty="0" smtClean="0">
                <a:solidFill>
                  <a:schemeClr val="tx2"/>
                </a:solidFill>
                <a:latin typeface="Calibri" pitchFamily="34" charset="0"/>
                <a:cs typeface="mohammad bold art 1" pitchFamily="2" charset="-78"/>
              </a:rPr>
              <a:t>المتبعة بشأن مكافحة غسل الأموال وتمويل الإرهاب والتي يضمنها مسؤول المطابقة والالتزام في تقريره المقدم إلى مجلس إدارته وإلى الهيئة لاحقاً.</a:t>
            </a:r>
            <a:endParaRPr lang="ar-KW" sz="1800" dirty="0">
              <a:solidFill>
                <a:schemeClr val="tx2"/>
              </a:solidFill>
              <a:latin typeface="Calibri" pitchFamily="34" charset="0"/>
              <a:cs typeface="mohammad bold art 1" pitchFamily="2" charset="-78"/>
            </a:endParaRPr>
          </a:p>
          <a:p>
            <a:pPr marL="622800" lvl="0" indent="0" algn="r" rtl="1" fontAlgn="base">
              <a:lnSpc>
                <a:spcPct val="130000"/>
              </a:lnSpc>
              <a:spcBef>
                <a:spcPct val="0"/>
              </a:spcBef>
              <a:spcAft>
                <a:spcPts val="600"/>
              </a:spcAft>
              <a:buNone/>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0570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300" b="1" dirty="0" smtClean="0">
                <a:solidFill>
                  <a:schemeClr val="tx2"/>
                </a:solidFill>
                <a:latin typeface="Sakkal Majalla" pitchFamily="2" charset="-78"/>
                <a:cs typeface="mohammad bold art 1" pitchFamily="2" charset="-78"/>
              </a:rPr>
              <a:t>الجزء الرابع/ تعميم وحدة التحريات المالية </a:t>
            </a:r>
            <a:br>
              <a:rPr lang="ar-KW" sz="2300" b="1" dirty="0" smtClean="0">
                <a:solidFill>
                  <a:schemeClr val="tx2"/>
                </a:solidFill>
                <a:latin typeface="Sakkal Majalla" pitchFamily="2" charset="-78"/>
                <a:cs typeface="mohammad bold art 1" pitchFamily="2" charset="-78"/>
              </a:rPr>
            </a:br>
            <a:r>
              <a:rPr lang="ar-KW" sz="2300" b="1" dirty="0" smtClean="0">
                <a:solidFill>
                  <a:schemeClr val="tx2"/>
                </a:solidFill>
                <a:latin typeface="Sakkal Majalla" pitchFamily="2" charset="-78"/>
                <a:cs typeface="mohammad bold art 1" pitchFamily="2" charset="-78"/>
              </a:rPr>
              <a:t>الكويتية رقم (و ت ت/</a:t>
            </a:r>
            <a:r>
              <a:rPr lang="en-US" sz="2300" b="1" dirty="0" smtClean="0">
                <a:solidFill>
                  <a:schemeClr val="tx2"/>
                </a:solidFill>
                <a:latin typeface="Sakkal Majalla" pitchFamily="2" charset="-78"/>
                <a:cs typeface="mohammad bold art 1" pitchFamily="2" charset="-78"/>
              </a:rPr>
              <a:t>2</a:t>
            </a:r>
            <a:r>
              <a:rPr lang="ar-KW" sz="2300" b="1" dirty="0" smtClean="0">
                <a:solidFill>
                  <a:schemeClr val="tx2"/>
                </a:solidFill>
                <a:latin typeface="Sakkal Majalla" pitchFamily="2" charset="-78"/>
                <a:cs typeface="mohammad bold art 1" pitchFamily="2" charset="-78"/>
              </a:rPr>
              <a:t>/</a:t>
            </a:r>
            <a:r>
              <a:rPr lang="en-US" sz="2300" b="1" dirty="0" smtClean="0">
                <a:solidFill>
                  <a:schemeClr val="tx2"/>
                </a:solidFill>
                <a:latin typeface="Sakkal Majalla" pitchFamily="2" charset="-78"/>
                <a:cs typeface="mohammad bold art 1" pitchFamily="2" charset="-78"/>
              </a:rPr>
              <a:t>2015</a:t>
            </a:r>
            <a:r>
              <a:rPr lang="ar-KW" sz="2300" b="1" dirty="0" smtClean="0">
                <a:solidFill>
                  <a:schemeClr val="tx2"/>
                </a:solidFill>
                <a:latin typeface="Sakkal Majalla" pitchFamily="2" charset="-78"/>
                <a:cs typeface="mohammad bold art 1" pitchFamily="2" charset="-78"/>
              </a:rPr>
              <a:t>)</a:t>
            </a:r>
            <a:endParaRPr lang="en-US" sz="2300" dirty="0">
              <a:solidFill>
                <a:schemeClr val="tx2"/>
              </a:solidFill>
              <a:cs typeface="mohammad bold art 1" pitchFamily="2" charset="-78"/>
            </a:endParaRPr>
          </a:p>
        </p:txBody>
      </p:sp>
      <p:sp>
        <p:nvSpPr>
          <p:cNvPr id="3" name="Content Placeholder 2"/>
          <p:cNvSpPr>
            <a:spLocks noGrp="1"/>
          </p:cNvSpPr>
          <p:nvPr>
            <p:ph idx="1"/>
          </p:nvPr>
        </p:nvSpPr>
        <p:spPr>
          <a:xfrm>
            <a:off x="457200" y="1401764"/>
            <a:ext cx="8229600" cy="4608983"/>
          </a:xfrm>
        </p:spPr>
        <p:txBody>
          <a:bodyPr>
            <a:normAutofit fontScale="70000" lnSpcReduction="20000"/>
          </a:bodyPr>
          <a:lstStyle/>
          <a:p>
            <a:pPr lvl="0" algn="just" rtl="1" fontAlgn="base">
              <a:lnSpc>
                <a:spcPct val="150000"/>
              </a:lnSpc>
              <a:spcBef>
                <a:spcPct val="0"/>
              </a:spcBef>
              <a:spcAft>
                <a:spcPts val="600"/>
              </a:spcAft>
              <a:buFont typeface="Wingdings" panose="05000000000000000000" pitchFamily="2" charset="2"/>
              <a:buChar char="§"/>
            </a:pPr>
            <a:r>
              <a:rPr lang="ar-KW" sz="3300" dirty="0" smtClean="0">
                <a:solidFill>
                  <a:schemeClr val="tx2"/>
                </a:solidFill>
                <a:latin typeface="Calibri" pitchFamily="34" charset="0"/>
                <a:cs typeface="mohammad bold art 1" pitchFamily="2" charset="-78"/>
              </a:rPr>
              <a:t>قامت وحدة التحريات المالية الكويتية بتاريخ </a:t>
            </a:r>
            <a:r>
              <a:rPr lang="en-US" sz="3300" dirty="0" smtClean="0">
                <a:solidFill>
                  <a:schemeClr val="tx2"/>
                </a:solidFill>
                <a:latin typeface="Calibri" pitchFamily="34" charset="0"/>
                <a:cs typeface="mohammad bold art 1" pitchFamily="2" charset="-78"/>
              </a:rPr>
              <a:t>2015/9/15</a:t>
            </a:r>
            <a:r>
              <a:rPr lang="ar-KW" sz="3300" dirty="0" smtClean="0">
                <a:solidFill>
                  <a:schemeClr val="tx2"/>
                </a:solidFill>
                <a:latin typeface="Calibri" pitchFamily="34" charset="0"/>
                <a:cs typeface="mohammad bold art 1" pitchFamily="2" charset="-78"/>
              </a:rPr>
              <a:t> بإصدار التعميم رقم </a:t>
            </a:r>
            <a:r>
              <a:rPr lang="ar-KW" sz="3300" dirty="0">
                <a:solidFill>
                  <a:schemeClr val="tx2"/>
                </a:solidFill>
                <a:latin typeface="Sakkal Majalla" pitchFamily="2" charset="-78"/>
                <a:cs typeface="mohammad bold art 1" pitchFamily="2" charset="-78"/>
              </a:rPr>
              <a:t>(</a:t>
            </a:r>
            <a:r>
              <a:rPr lang="ar-KW" sz="3300" b="1" dirty="0">
                <a:solidFill>
                  <a:schemeClr val="tx2"/>
                </a:solidFill>
                <a:latin typeface="Sakkal Majalla" pitchFamily="2" charset="-78"/>
                <a:cs typeface="mohammad bold art 1" pitchFamily="2" charset="-78"/>
              </a:rPr>
              <a:t>و ت ت/</a:t>
            </a:r>
            <a:r>
              <a:rPr lang="en-US" sz="3300" b="1" dirty="0">
                <a:solidFill>
                  <a:schemeClr val="tx2"/>
                </a:solidFill>
                <a:latin typeface="Sakkal Majalla" pitchFamily="2" charset="-78"/>
                <a:cs typeface="mohammad bold art 1" pitchFamily="2" charset="-78"/>
              </a:rPr>
              <a:t>2</a:t>
            </a:r>
            <a:r>
              <a:rPr lang="ar-KW" sz="3300" b="1" dirty="0">
                <a:solidFill>
                  <a:schemeClr val="tx2"/>
                </a:solidFill>
                <a:latin typeface="Sakkal Majalla" pitchFamily="2" charset="-78"/>
                <a:cs typeface="mohammad bold art 1" pitchFamily="2" charset="-78"/>
              </a:rPr>
              <a:t>/</a:t>
            </a:r>
            <a:r>
              <a:rPr lang="en-US" sz="3300" b="1" dirty="0">
                <a:solidFill>
                  <a:schemeClr val="tx2"/>
                </a:solidFill>
                <a:latin typeface="Sakkal Majalla" pitchFamily="2" charset="-78"/>
                <a:cs typeface="mohammad bold art 1" pitchFamily="2" charset="-78"/>
              </a:rPr>
              <a:t>2015</a:t>
            </a:r>
            <a:r>
              <a:rPr lang="ar-KW" sz="3300" dirty="0" smtClean="0">
                <a:solidFill>
                  <a:schemeClr val="tx2"/>
                </a:solidFill>
                <a:latin typeface="Sakkal Majalla" pitchFamily="2" charset="-78"/>
                <a:cs typeface="mohammad bold art 1" pitchFamily="2" charset="-78"/>
              </a:rPr>
              <a:t>) يتعلق </a:t>
            </a:r>
            <a:r>
              <a:rPr lang="ar-KW" sz="3300" u="sng" dirty="0" smtClean="0">
                <a:solidFill>
                  <a:schemeClr val="tx2"/>
                </a:solidFill>
                <a:latin typeface="Sakkal Majalla" pitchFamily="2" charset="-78"/>
                <a:cs typeface="mohammad bold art 1" pitchFamily="2" charset="-78"/>
              </a:rPr>
              <a:t>بتحديد الدول</a:t>
            </a:r>
            <a:r>
              <a:rPr lang="ar-KW" sz="3300" u="sng" dirty="0" smtClean="0">
                <a:solidFill>
                  <a:schemeClr val="tx2"/>
                </a:solidFill>
                <a:latin typeface="Calibri" pitchFamily="34" charset="0"/>
                <a:cs typeface="mohammad bold art 1" pitchFamily="2" charset="-78"/>
              </a:rPr>
              <a:t> </a:t>
            </a:r>
            <a:r>
              <a:rPr lang="ar-KW" sz="3300" u="sng" dirty="0">
                <a:solidFill>
                  <a:schemeClr val="tx2"/>
                </a:solidFill>
                <a:latin typeface="Calibri" pitchFamily="34" charset="0"/>
                <a:cs typeface="mohammad bold art 1" pitchFamily="2" charset="-78"/>
              </a:rPr>
              <a:t>عالية المخاطر وغير </a:t>
            </a:r>
            <a:r>
              <a:rPr lang="ar-KW" sz="3300" u="sng" dirty="0" smtClean="0">
                <a:solidFill>
                  <a:schemeClr val="tx2"/>
                </a:solidFill>
                <a:latin typeface="Calibri" pitchFamily="34" charset="0"/>
                <a:cs typeface="mohammad bold art 1" pitchFamily="2" charset="-78"/>
              </a:rPr>
              <a:t>المتعاونة و</a:t>
            </a:r>
            <a:r>
              <a:rPr lang="ar-KW" sz="2000" u="sng" dirty="0">
                <a:solidFill>
                  <a:schemeClr val="tx2"/>
                </a:solidFill>
                <a:latin typeface="Calibri" pitchFamily="34" charset="0"/>
                <a:cs typeface="mohammad bold art 1" pitchFamily="2" charset="-78"/>
              </a:rPr>
              <a:t> </a:t>
            </a:r>
            <a:r>
              <a:rPr lang="ar-KW" sz="3300" u="sng" dirty="0">
                <a:solidFill>
                  <a:schemeClr val="tx2"/>
                </a:solidFill>
                <a:latin typeface="Calibri" pitchFamily="34" charset="0"/>
                <a:cs typeface="mohammad bold art 1" pitchFamily="2" charset="-78"/>
              </a:rPr>
              <a:t>التدابير الواجب </a:t>
            </a:r>
            <a:r>
              <a:rPr lang="ar-KW" sz="3300" u="sng" dirty="0" smtClean="0">
                <a:solidFill>
                  <a:schemeClr val="tx2"/>
                </a:solidFill>
                <a:latin typeface="Calibri" pitchFamily="34" charset="0"/>
                <a:cs typeface="mohammad bold art 1" pitchFamily="2" charset="-78"/>
              </a:rPr>
              <a:t>اتخاذها عند التعامل معها</a:t>
            </a:r>
            <a:r>
              <a:rPr lang="ar-KW" sz="3300" dirty="0" smtClean="0">
                <a:solidFill>
                  <a:schemeClr val="tx2"/>
                </a:solidFill>
                <a:latin typeface="Calibri" pitchFamily="34" charset="0"/>
                <a:cs typeface="mohammad bold art 1" pitchFamily="2" charset="-78"/>
              </a:rPr>
              <a:t>.</a:t>
            </a:r>
          </a:p>
          <a:p>
            <a:pPr lvl="0" algn="just" rtl="1" fontAlgn="base">
              <a:lnSpc>
                <a:spcPct val="150000"/>
              </a:lnSpc>
              <a:spcBef>
                <a:spcPct val="0"/>
              </a:spcBef>
              <a:spcAft>
                <a:spcPts val="600"/>
              </a:spcAft>
              <a:buFont typeface="Wingdings" panose="05000000000000000000" pitchFamily="2" charset="2"/>
              <a:buChar char="§"/>
            </a:pPr>
            <a:r>
              <a:rPr lang="ar-KW" sz="3300" dirty="0" smtClean="0">
                <a:solidFill>
                  <a:schemeClr val="tx2"/>
                </a:solidFill>
                <a:latin typeface="Calibri" pitchFamily="34" charset="0"/>
                <a:cs typeface="mohammad bold art 1" pitchFamily="2" charset="-78"/>
              </a:rPr>
              <a:t>حيث تقوم مجموعة العمل المالي (</a:t>
            </a:r>
            <a:r>
              <a:rPr lang="en-US" sz="3300" dirty="0" smtClean="0">
                <a:solidFill>
                  <a:schemeClr val="tx2"/>
                </a:solidFill>
                <a:latin typeface="Calibri" pitchFamily="34" charset="0"/>
                <a:cs typeface="mohammad bold art 1" pitchFamily="2" charset="-78"/>
              </a:rPr>
              <a:t>FATF</a:t>
            </a:r>
            <a:r>
              <a:rPr lang="ar-KW" sz="3300" dirty="0" smtClean="0">
                <a:solidFill>
                  <a:schemeClr val="tx2"/>
                </a:solidFill>
                <a:latin typeface="Calibri" pitchFamily="34" charset="0"/>
                <a:cs typeface="mohammad bold art 1" pitchFamily="2" charset="-78"/>
              </a:rPr>
              <a:t>) من خلال موقع المجموعة بتحديد الدول التي تعاني من أوجه قصور استراتيجية في نظم مكافحة غسل الأموال وتمويل الإرهاب لديها وفق فئتي:</a:t>
            </a:r>
          </a:p>
          <a:p>
            <a:pPr marL="1137150" lvl="0" indent="-514350" algn="r" rtl="1" fontAlgn="base">
              <a:lnSpc>
                <a:spcPct val="130000"/>
              </a:lnSpc>
              <a:spcBef>
                <a:spcPct val="0"/>
              </a:spcBef>
              <a:spcAft>
                <a:spcPts val="600"/>
              </a:spcAft>
              <a:buFont typeface="Wingdings" panose="05000000000000000000" pitchFamily="2" charset="2"/>
              <a:buChar char="ü"/>
            </a:pPr>
            <a:r>
              <a:rPr lang="ar-KW" sz="3300" dirty="0" smtClean="0">
                <a:solidFill>
                  <a:schemeClr val="tx2"/>
                </a:solidFill>
                <a:latin typeface="Calibri" pitchFamily="34" charset="0"/>
                <a:cs typeface="mohammad bold art 1" pitchFamily="2" charset="-78"/>
              </a:rPr>
              <a:t>الفئة الأولى/ البيان العام (</a:t>
            </a:r>
            <a:r>
              <a:rPr lang="en-US" sz="3300" dirty="0" smtClean="0">
                <a:solidFill>
                  <a:schemeClr val="tx2"/>
                </a:solidFill>
                <a:latin typeface="Calibri" pitchFamily="34" charset="0"/>
                <a:cs typeface="mohammad bold art 1" pitchFamily="2" charset="-78"/>
              </a:rPr>
              <a:t>Public Statement</a:t>
            </a:r>
            <a:r>
              <a:rPr lang="ar-KW" sz="3300" dirty="0" smtClean="0">
                <a:solidFill>
                  <a:schemeClr val="tx2"/>
                </a:solidFill>
                <a:latin typeface="Calibri" pitchFamily="34" charset="0"/>
                <a:cs typeface="mohammad bold art 1" pitchFamily="2" charset="-78"/>
              </a:rPr>
              <a:t>).</a:t>
            </a:r>
            <a:endParaRPr lang="ar-KW" sz="3300" dirty="0">
              <a:solidFill>
                <a:schemeClr val="tx2"/>
              </a:solidFill>
              <a:latin typeface="Calibri" pitchFamily="34" charset="0"/>
              <a:cs typeface="mohammad bold art 1" pitchFamily="2" charset="-78"/>
            </a:endParaRPr>
          </a:p>
          <a:p>
            <a:pPr marL="1137150" indent="-514350" algn="r" rtl="1" fontAlgn="base">
              <a:lnSpc>
                <a:spcPct val="130000"/>
              </a:lnSpc>
              <a:spcBef>
                <a:spcPct val="0"/>
              </a:spcBef>
              <a:spcAft>
                <a:spcPts val="600"/>
              </a:spcAft>
              <a:buFont typeface="Wingdings" panose="05000000000000000000" pitchFamily="2" charset="2"/>
              <a:buChar char="ü"/>
            </a:pPr>
            <a:r>
              <a:rPr lang="ar-KW" sz="3300" dirty="0" smtClean="0">
                <a:solidFill>
                  <a:schemeClr val="tx2"/>
                </a:solidFill>
                <a:latin typeface="Calibri" pitchFamily="34" charset="0"/>
                <a:cs typeface="mohammad bold art 1" pitchFamily="2" charset="-78"/>
              </a:rPr>
              <a:t>الفئة الثانية/ وثيقة الالتزام (</a:t>
            </a:r>
            <a:r>
              <a:rPr lang="en-US" sz="3300" dirty="0" smtClean="0">
                <a:solidFill>
                  <a:schemeClr val="tx2"/>
                </a:solidFill>
                <a:latin typeface="Calibri" pitchFamily="34" charset="0"/>
                <a:cs typeface="mohammad bold art 1" pitchFamily="2" charset="-78"/>
              </a:rPr>
              <a:t>Improving Global AML/CFT: on-going process</a:t>
            </a:r>
            <a:r>
              <a:rPr lang="ar-KW" sz="3300" dirty="0" smtClean="0">
                <a:solidFill>
                  <a:schemeClr val="tx2"/>
                </a:solidFill>
                <a:latin typeface="Calibri" pitchFamily="34" charset="0"/>
                <a:cs typeface="mohammad bold art 1" pitchFamily="2" charset="-78"/>
              </a:rPr>
              <a:t>).</a:t>
            </a:r>
            <a:endParaRPr lang="ar-KW" sz="3300" dirty="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49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300" b="1" dirty="0" smtClean="0">
                <a:solidFill>
                  <a:schemeClr val="tx2"/>
                </a:solidFill>
                <a:latin typeface="Sakkal Majalla" pitchFamily="2" charset="-78"/>
                <a:cs typeface="mohammad bold art 1" pitchFamily="2" charset="-78"/>
              </a:rPr>
              <a:t>الجزء الرابع/ تعميم وحدة التحريات المالية </a:t>
            </a:r>
            <a:br>
              <a:rPr lang="ar-KW" sz="2300" b="1" dirty="0" smtClean="0">
                <a:solidFill>
                  <a:schemeClr val="tx2"/>
                </a:solidFill>
                <a:latin typeface="Sakkal Majalla" pitchFamily="2" charset="-78"/>
                <a:cs typeface="mohammad bold art 1" pitchFamily="2" charset="-78"/>
              </a:rPr>
            </a:br>
            <a:r>
              <a:rPr lang="ar-KW" sz="2300" b="1" dirty="0" smtClean="0">
                <a:solidFill>
                  <a:schemeClr val="tx2"/>
                </a:solidFill>
                <a:latin typeface="Sakkal Majalla" pitchFamily="2" charset="-78"/>
                <a:cs typeface="mohammad bold art 1" pitchFamily="2" charset="-78"/>
              </a:rPr>
              <a:t>الكويتية رقم (و ت ت/</a:t>
            </a:r>
            <a:r>
              <a:rPr lang="en-US" sz="2300" b="1" dirty="0" smtClean="0">
                <a:solidFill>
                  <a:schemeClr val="tx2"/>
                </a:solidFill>
                <a:latin typeface="Sakkal Majalla" pitchFamily="2" charset="-78"/>
                <a:cs typeface="mohammad bold art 1" pitchFamily="2" charset="-78"/>
              </a:rPr>
              <a:t>2</a:t>
            </a:r>
            <a:r>
              <a:rPr lang="ar-KW" sz="2300" b="1" dirty="0" smtClean="0">
                <a:solidFill>
                  <a:schemeClr val="tx2"/>
                </a:solidFill>
                <a:latin typeface="Sakkal Majalla" pitchFamily="2" charset="-78"/>
                <a:cs typeface="mohammad bold art 1" pitchFamily="2" charset="-78"/>
              </a:rPr>
              <a:t>/</a:t>
            </a:r>
            <a:r>
              <a:rPr lang="en-US" sz="2300" b="1" dirty="0" smtClean="0">
                <a:solidFill>
                  <a:schemeClr val="tx2"/>
                </a:solidFill>
                <a:latin typeface="Sakkal Majalla" pitchFamily="2" charset="-78"/>
                <a:cs typeface="mohammad bold art 1" pitchFamily="2" charset="-78"/>
              </a:rPr>
              <a:t>2015</a:t>
            </a:r>
            <a:r>
              <a:rPr lang="ar-KW" sz="2300" b="1" dirty="0" smtClean="0">
                <a:solidFill>
                  <a:schemeClr val="tx2"/>
                </a:solidFill>
                <a:latin typeface="Sakkal Majalla" pitchFamily="2" charset="-78"/>
                <a:cs typeface="mohammad bold art 1" pitchFamily="2" charset="-78"/>
              </a:rPr>
              <a:t>)</a:t>
            </a:r>
            <a:endParaRPr lang="en-US" sz="2300" dirty="0">
              <a:solidFill>
                <a:schemeClr val="tx2"/>
              </a:solidFill>
              <a:cs typeface="mohammad bold art 1" pitchFamily="2" charset="-78"/>
            </a:endParaRPr>
          </a:p>
        </p:txBody>
      </p:sp>
      <p:sp>
        <p:nvSpPr>
          <p:cNvPr id="3" name="Content Placeholder 2"/>
          <p:cNvSpPr>
            <a:spLocks noGrp="1"/>
          </p:cNvSpPr>
          <p:nvPr>
            <p:ph idx="1"/>
          </p:nvPr>
        </p:nvSpPr>
        <p:spPr>
          <a:xfrm>
            <a:off x="457200" y="1401764"/>
            <a:ext cx="8229600" cy="4608983"/>
          </a:xfrm>
        </p:spPr>
        <p:txBody>
          <a:bodyPr>
            <a:normAutofit fontScale="55000" lnSpcReduction="20000"/>
          </a:bodyPr>
          <a:lstStyle/>
          <a:p>
            <a:pPr lvl="0" algn="just" rtl="1" fontAlgn="base">
              <a:lnSpc>
                <a:spcPct val="150000"/>
              </a:lnSpc>
              <a:spcBef>
                <a:spcPct val="0"/>
              </a:spcBef>
              <a:spcAft>
                <a:spcPts val="600"/>
              </a:spcAft>
              <a:buFont typeface="Wingdings" panose="05000000000000000000" pitchFamily="2" charset="2"/>
              <a:buChar char="§"/>
            </a:pPr>
            <a:r>
              <a:rPr lang="ar-KW" sz="3600" dirty="0" smtClean="0">
                <a:solidFill>
                  <a:schemeClr val="tx2"/>
                </a:solidFill>
                <a:latin typeface="Calibri" pitchFamily="34" charset="0"/>
                <a:cs typeface="mohammad bold art 1" pitchFamily="2" charset="-78"/>
              </a:rPr>
              <a:t>الفئة الأولى: البيان العام تتكون من:</a:t>
            </a:r>
          </a:p>
          <a:p>
            <a:pPr marL="1080000" lvl="0" indent="-457200" algn="just" rtl="1" fontAlgn="base">
              <a:lnSpc>
                <a:spcPct val="130000"/>
              </a:lnSpc>
              <a:spcBef>
                <a:spcPct val="0"/>
              </a:spcBef>
              <a:spcAft>
                <a:spcPts val="600"/>
              </a:spcAft>
              <a:buFont typeface="+mj-lt"/>
              <a:buAutoNum type="arabicPeriod"/>
            </a:pPr>
            <a:r>
              <a:rPr lang="ar-KW" sz="3600" dirty="0" smtClean="0">
                <a:solidFill>
                  <a:schemeClr val="tx2"/>
                </a:solidFill>
                <a:latin typeface="Calibri" pitchFamily="34" charset="0"/>
                <a:cs typeface="mohammad bold art 1" pitchFamily="2" charset="-78"/>
              </a:rPr>
              <a:t>المجموعة الأولى: هي الدول التي تشكل خطراً على سلامة النظام المالي العالمي وتدعو مجموعة </a:t>
            </a:r>
            <a:r>
              <a:rPr lang="ar-KW" sz="3600" dirty="0">
                <a:solidFill>
                  <a:schemeClr val="tx2"/>
                </a:solidFill>
                <a:latin typeface="Calibri" pitchFamily="34" charset="0"/>
                <a:cs typeface="mohammad bold art 1" pitchFamily="2" charset="-78"/>
              </a:rPr>
              <a:t>(</a:t>
            </a:r>
            <a:r>
              <a:rPr lang="en-US" sz="3600" dirty="0">
                <a:solidFill>
                  <a:schemeClr val="tx2"/>
                </a:solidFill>
                <a:latin typeface="Calibri" pitchFamily="34" charset="0"/>
                <a:cs typeface="mohammad bold art 1" pitchFamily="2" charset="-78"/>
              </a:rPr>
              <a:t>FATF</a:t>
            </a:r>
            <a:r>
              <a:rPr lang="ar-KW" sz="3600" dirty="0">
                <a:solidFill>
                  <a:schemeClr val="tx2"/>
                </a:solidFill>
                <a:latin typeface="Calibri" pitchFamily="34" charset="0"/>
                <a:cs typeface="mohammad bold art 1" pitchFamily="2" charset="-78"/>
              </a:rPr>
              <a:t>) </a:t>
            </a:r>
            <a:r>
              <a:rPr lang="ar-KW" sz="3600" dirty="0" smtClean="0">
                <a:solidFill>
                  <a:schemeClr val="tx2"/>
                </a:solidFill>
                <a:latin typeface="Calibri" pitchFamily="34" charset="0"/>
                <a:cs typeface="mohammad bold art 1" pitchFamily="2" charset="-78"/>
              </a:rPr>
              <a:t>إلى تعزيز الإجراءات عند التعامل معها.</a:t>
            </a:r>
            <a:endParaRPr lang="ar-KW" sz="3600" dirty="0">
              <a:solidFill>
                <a:schemeClr val="tx2"/>
              </a:solidFill>
              <a:latin typeface="Calibri" pitchFamily="34" charset="0"/>
              <a:cs typeface="mohammad bold art 1" pitchFamily="2" charset="-78"/>
            </a:endParaRPr>
          </a:p>
          <a:p>
            <a:pPr marL="1080000" lvl="0" indent="-457200" algn="just" rtl="1" fontAlgn="base">
              <a:lnSpc>
                <a:spcPct val="130000"/>
              </a:lnSpc>
              <a:spcBef>
                <a:spcPct val="0"/>
              </a:spcBef>
              <a:spcAft>
                <a:spcPts val="600"/>
              </a:spcAft>
              <a:buFont typeface="+mj-lt"/>
              <a:buAutoNum type="arabicPeriod"/>
            </a:pPr>
            <a:r>
              <a:rPr lang="ar-KW" sz="3600" dirty="0">
                <a:solidFill>
                  <a:schemeClr val="tx2"/>
                </a:solidFill>
                <a:latin typeface="Calibri" pitchFamily="34" charset="0"/>
                <a:cs typeface="mohammad bold art 1" pitchFamily="2" charset="-78"/>
              </a:rPr>
              <a:t>المجموعة </a:t>
            </a:r>
            <a:r>
              <a:rPr lang="ar-KW" sz="3600" dirty="0" smtClean="0">
                <a:solidFill>
                  <a:schemeClr val="tx2"/>
                </a:solidFill>
                <a:latin typeface="Calibri" pitchFamily="34" charset="0"/>
                <a:cs typeface="mohammad bold art 1" pitchFamily="2" charset="-78"/>
              </a:rPr>
              <a:t>الثانية: </a:t>
            </a:r>
            <a:r>
              <a:rPr lang="ar-KW" sz="3600" dirty="0">
                <a:solidFill>
                  <a:schemeClr val="tx2"/>
                </a:solidFill>
                <a:latin typeface="Calibri" pitchFamily="34" charset="0"/>
                <a:cs typeface="mohammad bold art 1" pitchFamily="2" charset="-78"/>
              </a:rPr>
              <a:t>هي الدول التي </a:t>
            </a:r>
            <a:r>
              <a:rPr lang="ar-KW" sz="3600" dirty="0" smtClean="0">
                <a:solidFill>
                  <a:schemeClr val="tx2"/>
                </a:solidFill>
                <a:latin typeface="Calibri" pitchFamily="34" charset="0"/>
                <a:cs typeface="mohammad bold art 1" pitchFamily="2" charset="-78"/>
              </a:rPr>
              <a:t>لم تقم بتقدم ملموس لمعالجة أوجه القصور الاستراتيجية </a:t>
            </a:r>
            <a:r>
              <a:rPr lang="ar-KW" sz="3600" dirty="0">
                <a:solidFill>
                  <a:schemeClr val="tx2"/>
                </a:solidFill>
                <a:latin typeface="Calibri" pitchFamily="34" charset="0"/>
                <a:cs typeface="mohammad bold art 1" pitchFamily="2" charset="-78"/>
              </a:rPr>
              <a:t>في </a:t>
            </a:r>
            <a:r>
              <a:rPr lang="ar-KW" sz="3600" dirty="0" smtClean="0">
                <a:solidFill>
                  <a:schemeClr val="tx2"/>
                </a:solidFill>
                <a:latin typeface="Calibri" pitchFamily="34" charset="0"/>
                <a:cs typeface="mohammad bold art 1" pitchFamily="2" charset="-78"/>
              </a:rPr>
              <a:t>مكافحة </a:t>
            </a:r>
            <a:r>
              <a:rPr lang="ar-KW" sz="3600" dirty="0">
                <a:solidFill>
                  <a:schemeClr val="tx2"/>
                </a:solidFill>
                <a:latin typeface="Calibri" pitchFamily="34" charset="0"/>
                <a:cs typeface="mohammad bold art 1" pitchFamily="2" charset="-78"/>
              </a:rPr>
              <a:t>غسل الأموال وتمويل </a:t>
            </a:r>
            <a:r>
              <a:rPr lang="ar-KW" sz="3600" dirty="0" smtClean="0">
                <a:solidFill>
                  <a:schemeClr val="tx2"/>
                </a:solidFill>
                <a:latin typeface="Calibri" pitchFamily="34" charset="0"/>
                <a:cs typeface="mohammad bold art 1" pitchFamily="2" charset="-78"/>
              </a:rPr>
              <a:t>الإرهاب.</a:t>
            </a:r>
          </a:p>
          <a:p>
            <a:pPr marL="622800" lvl="0" indent="0" algn="just" rtl="1" fontAlgn="base">
              <a:lnSpc>
                <a:spcPct val="130000"/>
              </a:lnSpc>
              <a:spcBef>
                <a:spcPct val="0"/>
              </a:spcBef>
              <a:spcAft>
                <a:spcPts val="600"/>
              </a:spcAft>
              <a:buNone/>
            </a:pPr>
            <a:endParaRPr lang="ar-KW" sz="36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3600" dirty="0">
                <a:solidFill>
                  <a:schemeClr val="tx2"/>
                </a:solidFill>
                <a:latin typeface="Calibri" pitchFamily="34" charset="0"/>
                <a:cs typeface="mohammad bold art 1" pitchFamily="2" charset="-78"/>
              </a:rPr>
              <a:t>الفئة الثانية: وثيقة الالتزام تتكون من</a:t>
            </a:r>
            <a:r>
              <a:rPr lang="ar-KW" sz="3600" dirty="0" smtClean="0">
                <a:solidFill>
                  <a:schemeClr val="tx2"/>
                </a:solidFill>
                <a:latin typeface="Calibri" pitchFamily="34" charset="0"/>
                <a:cs typeface="mohammad bold art 1" pitchFamily="2" charset="-78"/>
              </a:rPr>
              <a:t>:</a:t>
            </a:r>
          </a:p>
          <a:p>
            <a:pPr marL="0" indent="0" algn="just" rtl="1" fontAlgn="base">
              <a:spcBef>
                <a:spcPct val="0"/>
              </a:spcBef>
              <a:spcAft>
                <a:spcPts val="600"/>
              </a:spcAft>
              <a:buNone/>
            </a:pPr>
            <a:endParaRPr lang="ar-KW" sz="200" dirty="0">
              <a:solidFill>
                <a:schemeClr val="tx2"/>
              </a:solidFill>
              <a:latin typeface="Calibri" pitchFamily="34" charset="0"/>
              <a:cs typeface="mohammad bold art 1" pitchFamily="2" charset="-78"/>
            </a:endParaRPr>
          </a:p>
          <a:p>
            <a:pPr marL="1137150" indent="-514350" algn="just" rtl="1" fontAlgn="base">
              <a:lnSpc>
                <a:spcPct val="130000"/>
              </a:lnSpc>
              <a:spcBef>
                <a:spcPct val="0"/>
              </a:spcBef>
              <a:spcAft>
                <a:spcPts val="600"/>
              </a:spcAft>
              <a:buFont typeface="+mj-lt"/>
              <a:buAutoNum type="arabicPeriod" startAt="3"/>
            </a:pPr>
            <a:r>
              <a:rPr lang="ar-KW" sz="3600" dirty="0">
                <a:solidFill>
                  <a:schemeClr val="tx2"/>
                </a:solidFill>
                <a:latin typeface="Calibri" pitchFamily="34" charset="0"/>
                <a:cs typeface="mohammad bold art 1" pitchFamily="2" charset="-78"/>
              </a:rPr>
              <a:t>المجموعة الثالثة: هي الدول المدرجة على وثيقة الالتزام والتي تم تحديدها بناء على أوجه قصور استراتيجية ولكن مع وجود خطة عمل والتزام سياسي لتحسين نظام مكافحة غسل الأموال وتمويل الإرهاب لديها.</a:t>
            </a:r>
          </a:p>
          <a:p>
            <a:pPr marL="1080000" lvl="0" indent="-457200" algn="just" rtl="1" fontAlgn="base">
              <a:lnSpc>
                <a:spcPct val="130000"/>
              </a:lnSpc>
              <a:spcBef>
                <a:spcPct val="0"/>
              </a:spcBef>
              <a:spcAft>
                <a:spcPts val="600"/>
              </a:spcAft>
              <a:buFont typeface="+mj-lt"/>
              <a:buAutoNum type="arabicPeriod" startAt="3"/>
            </a:pPr>
            <a:endParaRPr lang="ar-KW" sz="2600" dirty="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8621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300" b="1" dirty="0">
                <a:solidFill>
                  <a:schemeClr val="tx2"/>
                </a:solidFill>
                <a:latin typeface="Sakkal Majalla" pitchFamily="2" charset="-78"/>
                <a:cs typeface="mohammad bold art 1" pitchFamily="2" charset="-78"/>
              </a:rPr>
              <a:t>الجزء الرابع/ تعميم وحدة التحريات المالية </a:t>
            </a:r>
            <a:br>
              <a:rPr lang="ar-KW" sz="2300" b="1" dirty="0">
                <a:solidFill>
                  <a:schemeClr val="tx2"/>
                </a:solidFill>
                <a:latin typeface="Sakkal Majalla" pitchFamily="2" charset="-78"/>
                <a:cs typeface="mohammad bold art 1" pitchFamily="2" charset="-78"/>
              </a:rPr>
            </a:br>
            <a:r>
              <a:rPr lang="ar-KW" sz="2300" b="1" dirty="0">
                <a:solidFill>
                  <a:schemeClr val="tx2"/>
                </a:solidFill>
                <a:latin typeface="Sakkal Majalla" pitchFamily="2" charset="-78"/>
                <a:cs typeface="mohammad bold art 1" pitchFamily="2" charset="-78"/>
              </a:rPr>
              <a:t>الكويتية رقم (و ت ت/</a:t>
            </a:r>
            <a:r>
              <a:rPr lang="en-US" sz="2300" b="1" dirty="0">
                <a:solidFill>
                  <a:schemeClr val="tx2"/>
                </a:solidFill>
                <a:latin typeface="Sakkal Majalla" pitchFamily="2" charset="-78"/>
                <a:cs typeface="mohammad bold art 1" pitchFamily="2" charset="-78"/>
              </a:rPr>
              <a:t>2</a:t>
            </a:r>
            <a:r>
              <a:rPr lang="ar-KW" sz="2300" b="1" dirty="0">
                <a:solidFill>
                  <a:schemeClr val="tx2"/>
                </a:solidFill>
                <a:latin typeface="Sakkal Majalla" pitchFamily="2" charset="-78"/>
                <a:cs typeface="mohammad bold art 1" pitchFamily="2" charset="-78"/>
              </a:rPr>
              <a:t>/</a:t>
            </a:r>
            <a:r>
              <a:rPr lang="en-US" sz="2300" b="1" dirty="0">
                <a:solidFill>
                  <a:schemeClr val="tx2"/>
                </a:solidFill>
                <a:latin typeface="Sakkal Majalla" pitchFamily="2" charset="-78"/>
                <a:cs typeface="mohammad bold art 1" pitchFamily="2" charset="-78"/>
              </a:rPr>
              <a:t>2015</a:t>
            </a:r>
            <a:r>
              <a:rPr lang="ar-KW" sz="2300" b="1" dirty="0">
                <a:solidFill>
                  <a:schemeClr val="tx2"/>
                </a:solidFill>
                <a:latin typeface="Sakkal Majalla" pitchFamily="2" charset="-78"/>
                <a:cs typeface="mohammad bold art 1" pitchFamily="2" charset="-78"/>
              </a:rPr>
              <a:t>)</a:t>
            </a:r>
            <a:endParaRPr lang="en-US" sz="2300" dirty="0">
              <a:solidFill>
                <a:schemeClr val="tx2"/>
              </a:solidFill>
              <a:cs typeface="mohammad bold art 1" pitchFamily="2" charset="-78"/>
            </a:endParaRPr>
          </a:p>
        </p:txBody>
      </p:sp>
      <p:sp>
        <p:nvSpPr>
          <p:cNvPr id="3" name="Content Placeholder 2"/>
          <p:cNvSpPr>
            <a:spLocks noGrp="1"/>
          </p:cNvSpPr>
          <p:nvPr>
            <p:ph idx="1"/>
          </p:nvPr>
        </p:nvSpPr>
        <p:spPr>
          <a:xfrm>
            <a:off x="457200" y="1484784"/>
            <a:ext cx="8229600" cy="4525963"/>
          </a:xfrm>
        </p:spPr>
        <p:txBody>
          <a:bodyPr>
            <a:normAutofit/>
          </a:bodyPr>
          <a:lstStyle/>
          <a:p>
            <a:pPr algn="just" rtl="1" fontAlgn="base">
              <a:lnSpc>
                <a:spcPct val="150000"/>
              </a:lnSpc>
              <a:spcBef>
                <a:spcPct val="0"/>
              </a:spcBef>
              <a:spcAft>
                <a:spcPts val="600"/>
              </a:spcAft>
              <a:buFont typeface="Wingdings" panose="05000000000000000000" pitchFamily="2" charset="2"/>
              <a:buChar char="§"/>
            </a:pPr>
            <a:r>
              <a:rPr lang="ar-KW" sz="2000" dirty="0" smtClean="0">
                <a:solidFill>
                  <a:schemeClr val="tx2"/>
                </a:solidFill>
                <a:latin typeface="Calibri" pitchFamily="34" charset="0"/>
                <a:cs typeface="mohammad bold art 1" pitchFamily="2" charset="-78"/>
              </a:rPr>
              <a:t>تقوم </a:t>
            </a:r>
            <a:r>
              <a:rPr lang="ar-KW" sz="2000" dirty="0">
                <a:solidFill>
                  <a:schemeClr val="tx2"/>
                </a:solidFill>
                <a:latin typeface="Calibri" pitchFamily="34" charset="0"/>
                <a:cs typeface="mohammad bold art 1" pitchFamily="2" charset="-78"/>
              </a:rPr>
              <a:t>مجموعة العمل المالي (</a:t>
            </a:r>
            <a:r>
              <a:rPr lang="en-US" sz="2000" dirty="0">
                <a:solidFill>
                  <a:schemeClr val="tx2"/>
                </a:solidFill>
                <a:latin typeface="Calibri" pitchFamily="34" charset="0"/>
                <a:cs typeface="mohammad bold art 1" pitchFamily="2" charset="-78"/>
              </a:rPr>
              <a:t>FATF</a:t>
            </a:r>
            <a:r>
              <a:rPr lang="ar-KW" sz="2000" dirty="0">
                <a:solidFill>
                  <a:schemeClr val="tx2"/>
                </a:solidFill>
                <a:latin typeface="Calibri" pitchFamily="34" charset="0"/>
                <a:cs typeface="mohammad bold art 1" pitchFamily="2" charset="-78"/>
              </a:rPr>
              <a:t>) بتحديث تلك المجموعات دورياً في فبراير ويونيو و أكتوبر من كل عام</a:t>
            </a:r>
            <a:r>
              <a:rPr lang="ar-KW" sz="2000" dirty="0" smtClean="0">
                <a:solidFill>
                  <a:schemeClr val="tx2"/>
                </a:solidFill>
                <a:latin typeface="Calibri" pitchFamily="34" charset="0"/>
                <a:cs typeface="mohammad bold art 1" pitchFamily="2" charset="-78"/>
              </a:rPr>
              <a:t>.</a:t>
            </a:r>
          </a:p>
          <a:p>
            <a:pPr algn="just" rtl="1" fontAlgn="base">
              <a:lnSpc>
                <a:spcPct val="150000"/>
              </a:lnSpc>
              <a:spcBef>
                <a:spcPct val="0"/>
              </a:spcBef>
              <a:spcAft>
                <a:spcPts val="600"/>
              </a:spcAft>
              <a:buFont typeface="Wingdings" panose="05000000000000000000" pitchFamily="2" charset="2"/>
              <a:buChar char="§"/>
            </a:pPr>
            <a:r>
              <a:rPr lang="ar-KW" sz="2000" dirty="0" smtClean="0">
                <a:solidFill>
                  <a:schemeClr val="tx2"/>
                </a:solidFill>
                <a:latin typeface="Calibri" pitchFamily="34" charset="0"/>
                <a:cs typeface="mohammad bold art 1" pitchFamily="2" charset="-78"/>
              </a:rPr>
              <a:t>يتعين على الأشخاص المرخص لهم متابعة آخر المستجدات للوقوف على حالة الدول المدرجة وفق فئات الإدراج سالفة الذكر.</a:t>
            </a:r>
          </a:p>
          <a:p>
            <a:pPr lvl="0" algn="just" rtl="1" fontAlgn="base">
              <a:lnSpc>
                <a:spcPct val="150000"/>
              </a:lnSpc>
              <a:spcBef>
                <a:spcPct val="0"/>
              </a:spcBef>
              <a:spcAft>
                <a:spcPts val="600"/>
              </a:spcAft>
              <a:buFont typeface="Wingdings" panose="05000000000000000000" pitchFamily="2" charset="2"/>
              <a:buChar char="§"/>
            </a:pPr>
            <a:r>
              <a:rPr lang="ar-KW" sz="2000" dirty="0">
                <a:solidFill>
                  <a:schemeClr val="tx2"/>
                </a:solidFill>
                <a:latin typeface="Calibri" pitchFamily="34" charset="0"/>
                <a:cs typeface="mohammad bold art 1" pitchFamily="2" charset="-78"/>
              </a:rPr>
              <a:t>حدد تعميم وحدة التحريات المالية الكويتية رقم</a:t>
            </a:r>
            <a:r>
              <a:rPr lang="ar-KW" sz="2000" dirty="0">
                <a:solidFill>
                  <a:schemeClr val="tx2"/>
                </a:solidFill>
                <a:latin typeface="Sakkal Majalla" pitchFamily="2" charset="-78"/>
                <a:cs typeface="mohammad bold art 1" pitchFamily="2" charset="-78"/>
              </a:rPr>
              <a:t>(</a:t>
            </a:r>
            <a:r>
              <a:rPr lang="ar-KW" sz="2000" b="1" dirty="0">
                <a:solidFill>
                  <a:schemeClr val="tx2"/>
                </a:solidFill>
                <a:latin typeface="Sakkal Majalla" pitchFamily="2" charset="-78"/>
                <a:cs typeface="mohammad bold art 1" pitchFamily="2" charset="-78"/>
              </a:rPr>
              <a:t>و ت ت/</a:t>
            </a:r>
            <a:r>
              <a:rPr lang="en-US" sz="2000" b="1" dirty="0">
                <a:solidFill>
                  <a:schemeClr val="tx2"/>
                </a:solidFill>
                <a:latin typeface="Sakkal Majalla" pitchFamily="2" charset="-78"/>
                <a:cs typeface="mohammad bold art 1" pitchFamily="2" charset="-78"/>
              </a:rPr>
              <a:t>2</a:t>
            </a:r>
            <a:r>
              <a:rPr lang="ar-KW" sz="2000" b="1" dirty="0">
                <a:solidFill>
                  <a:schemeClr val="tx2"/>
                </a:solidFill>
                <a:latin typeface="Sakkal Majalla" pitchFamily="2" charset="-78"/>
                <a:cs typeface="mohammad bold art 1" pitchFamily="2" charset="-78"/>
              </a:rPr>
              <a:t>/</a:t>
            </a:r>
            <a:r>
              <a:rPr lang="en-US" sz="2000" b="1" dirty="0">
                <a:solidFill>
                  <a:schemeClr val="tx2"/>
                </a:solidFill>
                <a:latin typeface="Sakkal Majalla" pitchFamily="2" charset="-78"/>
                <a:cs typeface="mohammad bold art 1" pitchFamily="2" charset="-78"/>
              </a:rPr>
              <a:t>2015</a:t>
            </a:r>
            <a:r>
              <a:rPr lang="ar-KW" sz="2000" dirty="0">
                <a:solidFill>
                  <a:schemeClr val="tx2"/>
                </a:solidFill>
                <a:latin typeface="Sakkal Majalla" pitchFamily="2" charset="-78"/>
                <a:cs typeface="mohammad bold art 1" pitchFamily="2" charset="-78"/>
              </a:rPr>
              <a:t>)</a:t>
            </a:r>
            <a:r>
              <a:rPr lang="ar-KW" sz="2000" dirty="0">
                <a:solidFill>
                  <a:schemeClr val="tx2"/>
                </a:solidFill>
                <a:latin typeface="Calibri" pitchFamily="34" charset="0"/>
                <a:cs typeface="mohammad bold art 1" pitchFamily="2" charset="-78"/>
              </a:rPr>
              <a:t> التدابير الواجب اتخاذها عند التعامل مع الدول المدرجة في كل من المجموعات السابقة.</a:t>
            </a:r>
          </a:p>
          <a:p>
            <a:pPr marL="0" indent="0" algn="just" rtl="1" fontAlgn="base">
              <a:lnSpc>
                <a:spcPct val="15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6397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300" b="1" dirty="0">
                <a:solidFill>
                  <a:schemeClr val="tx2"/>
                </a:solidFill>
                <a:latin typeface="Sakkal Majalla" pitchFamily="2" charset="-78"/>
                <a:cs typeface="mohammad bold art 1" pitchFamily="2" charset="-78"/>
              </a:rPr>
              <a:t>الجزء الرابع/ تعميم وحدة التحريات المالية </a:t>
            </a:r>
            <a:br>
              <a:rPr lang="ar-KW" sz="2300" b="1" dirty="0">
                <a:solidFill>
                  <a:schemeClr val="tx2"/>
                </a:solidFill>
                <a:latin typeface="Sakkal Majalla" pitchFamily="2" charset="-78"/>
                <a:cs typeface="mohammad bold art 1" pitchFamily="2" charset="-78"/>
              </a:rPr>
            </a:br>
            <a:r>
              <a:rPr lang="ar-KW" sz="2300" b="1" dirty="0">
                <a:solidFill>
                  <a:schemeClr val="tx2"/>
                </a:solidFill>
                <a:latin typeface="Sakkal Majalla" pitchFamily="2" charset="-78"/>
                <a:cs typeface="mohammad bold art 1" pitchFamily="2" charset="-78"/>
              </a:rPr>
              <a:t>الكويتية رقم (و ت ت/</a:t>
            </a:r>
            <a:r>
              <a:rPr lang="en-US" sz="2300" b="1" dirty="0">
                <a:solidFill>
                  <a:schemeClr val="tx2"/>
                </a:solidFill>
                <a:latin typeface="Sakkal Majalla" pitchFamily="2" charset="-78"/>
                <a:cs typeface="mohammad bold art 1" pitchFamily="2" charset="-78"/>
              </a:rPr>
              <a:t>2</a:t>
            </a:r>
            <a:r>
              <a:rPr lang="ar-KW" sz="2300" b="1" dirty="0">
                <a:solidFill>
                  <a:schemeClr val="tx2"/>
                </a:solidFill>
                <a:latin typeface="Sakkal Majalla" pitchFamily="2" charset="-78"/>
                <a:cs typeface="mohammad bold art 1" pitchFamily="2" charset="-78"/>
              </a:rPr>
              <a:t>/</a:t>
            </a:r>
            <a:r>
              <a:rPr lang="en-US" sz="2300" b="1" dirty="0">
                <a:solidFill>
                  <a:schemeClr val="tx2"/>
                </a:solidFill>
                <a:latin typeface="Sakkal Majalla" pitchFamily="2" charset="-78"/>
                <a:cs typeface="mohammad bold art 1" pitchFamily="2" charset="-78"/>
              </a:rPr>
              <a:t>2015</a:t>
            </a:r>
            <a:r>
              <a:rPr lang="ar-KW" sz="2300" b="1" dirty="0">
                <a:solidFill>
                  <a:schemeClr val="tx2"/>
                </a:solidFill>
                <a:latin typeface="Sakkal Majalla" pitchFamily="2" charset="-78"/>
                <a:cs typeface="mohammad bold art 1" pitchFamily="2" charset="-78"/>
              </a:rPr>
              <a:t>)</a:t>
            </a:r>
            <a:endParaRPr lang="en-US" sz="2300" dirty="0">
              <a:solidFill>
                <a:schemeClr val="tx2"/>
              </a:solidFill>
              <a:cs typeface="mohammad bold art 1" pitchFamily="2" charset="-78"/>
            </a:endParaRPr>
          </a:p>
        </p:txBody>
      </p:sp>
      <p:sp>
        <p:nvSpPr>
          <p:cNvPr id="3" name="Content Placeholder 2"/>
          <p:cNvSpPr>
            <a:spLocks noGrp="1"/>
          </p:cNvSpPr>
          <p:nvPr>
            <p:ph idx="1"/>
          </p:nvPr>
        </p:nvSpPr>
        <p:spPr>
          <a:xfrm>
            <a:off x="457200" y="1484784"/>
            <a:ext cx="8229600" cy="4525963"/>
          </a:xfrm>
        </p:spPr>
        <p:txBody>
          <a:bodyPr>
            <a:normAutofit/>
          </a:bodyPr>
          <a:lstStyle/>
          <a:p>
            <a:pPr lvl="0" algn="just" rtl="1" fontAlgn="base">
              <a:lnSpc>
                <a:spcPct val="150000"/>
              </a:lnSpc>
              <a:spcBef>
                <a:spcPct val="0"/>
              </a:spcBef>
              <a:spcAft>
                <a:spcPts val="600"/>
              </a:spcAft>
              <a:buFont typeface="Wingdings" panose="05000000000000000000" pitchFamily="2" charset="2"/>
              <a:buChar char="§"/>
            </a:pPr>
            <a:r>
              <a:rPr lang="ar-KW" sz="2000" dirty="0" smtClean="0">
                <a:solidFill>
                  <a:schemeClr val="tx2"/>
                </a:solidFill>
                <a:latin typeface="Calibri" pitchFamily="34" charset="0"/>
                <a:cs typeface="mohammad bold art 1" pitchFamily="2" charset="-78"/>
              </a:rPr>
              <a:t>التدابير </a:t>
            </a:r>
            <a:r>
              <a:rPr lang="ar-KW" sz="2000" dirty="0">
                <a:solidFill>
                  <a:schemeClr val="tx2"/>
                </a:solidFill>
                <a:latin typeface="Calibri" pitchFamily="34" charset="0"/>
                <a:cs typeface="mohammad bold art 1" pitchFamily="2" charset="-78"/>
              </a:rPr>
              <a:t>الواجب اتخاذها عند التعامل مع الدول المدرجة في كل من المجموعات </a:t>
            </a:r>
            <a:r>
              <a:rPr lang="ar-KW" sz="2000" dirty="0" smtClean="0">
                <a:solidFill>
                  <a:schemeClr val="tx2"/>
                </a:solidFill>
                <a:latin typeface="Calibri" pitchFamily="34" charset="0"/>
                <a:cs typeface="mohammad bold art 1" pitchFamily="2" charset="-78"/>
              </a:rPr>
              <a:t>التي </a:t>
            </a:r>
            <a:r>
              <a:rPr lang="ar-KW" sz="2000" dirty="0">
                <a:solidFill>
                  <a:schemeClr val="tx2"/>
                </a:solidFill>
                <a:latin typeface="Calibri" pitchFamily="34" charset="0"/>
                <a:cs typeface="mohammad bold art 1" pitchFamily="2" charset="-78"/>
              </a:rPr>
              <a:t>سبقت</a:t>
            </a:r>
            <a:r>
              <a:rPr lang="ar-KW" sz="2000" dirty="0" smtClean="0">
                <a:solidFill>
                  <a:srgbClr val="FF0000"/>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الإشارة إليها هي:</a:t>
            </a:r>
          </a:p>
          <a:p>
            <a:pPr marL="1080000" lvl="0" indent="-457200" algn="r" rtl="1" fontAlgn="base">
              <a:lnSpc>
                <a:spcPct val="13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التدابير الواجب اتخاذها عند التعامل مع الدول في المجموعة الأولى:</a:t>
            </a:r>
          </a:p>
          <a:p>
            <a:pPr marL="1512000" lvl="0" indent="-457200" algn="r" rtl="1"/>
            <a:r>
              <a:rPr lang="ar-KW" sz="2000" dirty="0">
                <a:solidFill>
                  <a:schemeClr val="tx2"/>
                </a:solidFill>
                <a:latin typeface="Calibri" pitchFamily="34" charset="0"/>
                <a:cs typeface="mohammad bold art 1" pitchFamily="2" charset="-78"/>
              </a:rPr>
              <a:t>طلب معلومات إضافية حول العميل / المعاملات المرتبطة به.</a:t>
            </a:r>
            <a:endParaRPr lang="en-US" sz="2000" dirty="0">
              <a:solidFill>
                <a:schemeClr val="tx2"/>
              </a:solidFill>
              <a:latin typeface="Calibri" pitchFamily="34" charset="0"/>
              <a:cs typeface="mohammad bold art 1" pitchFamily="2" charset="-78"/>
            </a:endParaRPr>
          </a:p>
          <a:p>
            <a:pPr marL="1512000" lvl="0" indent="-457200" algn="r" rtl="1"/>
            <a:r>
              <a:rPr lang="ar-KW" sz="2000" dirty="0">
                <a:solidFill>
                  <a:schemeClr val="tx2"/>
                </a:solidFill>
                <a:latin typeface="Calibri" pitchFamily="34" charset="0"/>
                <a:cs typeface="mohammad bold art 1" pitchFamily="2" charset="-78"/>
              </a:rPr>
              <a:t>التحقق السليم من طبيعة علاقة العمل و الهدف منها.</a:t>
            </a:r>
            <a:endParaRPr lang="en-US" sz="2000" dirty="0">
              <a:solidFill>
                <a:schemeClr val="tx2"/>
              </a:solidFill>
              <a:latin typeface="Calibri" pitchFamily="34" charset="0"/>
              <a:cs typeface="mohammad bold art 1" pitchFamily="2" charset="-78"/>
            </a:endParaRPr>
          </a:p>
          <a:p>
            <a:pPr marL="1512000" lvl="0" indent="-457200" algn="r" rtl="1"/>
            <a:r>
              <a:rPr lang="ar-KW" sz="2000" dirty="0">
                <a:solidFill>
                  <a:schemeClr val="tx2"/>
                </a:solidFill>
                <a:latin typeface="Calibri" pitchFamily="34" charset="0"/>
                <a:cs typeface="mohammad bold art 1" pitchFamily="2" charset="-78"/>
              </a:rPr>
              <a:t>الوقوف على مصدر أموال العميل و أصوله.</a:t>
            </a:r>
            <a:endParaRPr lang="en-US" sz="2000" dirty="0">
              <a:solidFill>
                <a:schemeClr val="tx2"/>
              </a:solidFill>
              <a:latin typeface="Calibri" pitchFamily="34" charset="0"/>
              <a:cs typeface="mohammad bold art 1" pitchFamily="2" charset="-78"/>
            </a:endParaRPr>
          </a:p>
          <a:p>
            <a:pPr marL="1512000" lvl="0" indent="-457200" algn="r" rtl="1"/>
            <a:r>
              <a:rPr lang="ar-KW" sz="2000" dirty="0">
                <a:solidFill>
                  <a:schemeClr val="tx2"/>
                </a:solidFill>
                <a:latin typeface="Calibri" pitchFamily="34" charset="0"/>
                <a:cs typeface="mohammad bold art 1" pitchFamily="2" charset="-78"/>
              </a:rPr>
              <a:t>الحصول على موافقة الإدارة العليا </a:t>
            </a:r>
            <a:r>
              <a:rPr lang="ar-KW" sz="2000" dirty="0" smtClean="0">
                <a:solidFill>
                  <a:schemeClr val="tx2"/>
                </a:solidFill>
                <a:latin typeface="Calibri" pitchFamily="34" charset="0"/>
                <a:cs typeface="mohammad bold art 1" pitchFamily="2" charset="-78"/>
              </a:rPr>
              <a:t>لاستمرار </a:t>
            </a:r>
            <a:r>
              <a:rPr lang="ar-KW" sz="2000" dirty="0">
                <a:solidFill>
                  <a:schemeClr val="tx2"/>
                </a:solidFill>
                <a:latin typeface="Calibri" pitchFamily="34" charset="0"/>
                <a:cs typeface="mohammad bold art 1" pitchFamily="2" charset="-78"/>
              </a:rPr>
              <a:t>علاقة العمل من عدمه.</a:t>
            </a:r>
            <a:endParaRPr lang="en-US" sz="2000" dirty="0">
              <a:solidFill>
                <a:schemeClr val="tx2"/>
              </a:solidFill>
              <a:latin typeface="Calibri" pitchFamily="34" charset="0"/>
              <a:cs typeface="mohammad bold art 1" pitchFamily="2" charset="-78"/>
            </a:endParaRPr>
          </a:p>
          <a:p>
            <a:pPr marL="1512000" lvl="0" indent="-457200" algn="r" rtl="1"/>
            <a:r>
              <a:rPr lang="ar-KW" sz="2000" dirty="0">
                <a:solidFill>
                  <a:schemeClr val="tx2"/>
                </a:solidFill>
                <a:latin typeface="Calibri" pitchFamily="34" charset="0"/>
                <a:cs typeface="mohammad bold art 1" pitchFamily="2" charset="-78"/>
              </a:rPr>
              <a:t>تعزيز مراقبة العمليات.</a:t>
            </a:r>
            <a:endParaRPr lang="en-US" sz="2000" dirty="0">
              <a:solidFill>
                <a:schemeClr val="tx2"/>
              </a:solidFill>
              <a:latin typeface="Calibri" pitchFamily="34" charset="0"/>
              <a:cs typeface="mohammad bold art 1" pitchFamily="2" charset="-78"/>
            </a:endParaRPr>
          </a:p>
          <a:p>
            <a:pPr marL="1512000" lvl="0" indent="-457200" algn="r" rtl="1"/>
            <a:r>
              <a:rPr lang="ar-KW" sz="2000" dirty="0">
                <a:solidFill>
                  <a:schemeClr val="tx2"/>
                </a:solidFill>
                <a:latin typeface="Calibri" pitchFamily="34" charset="0"/>
                <a:cs typeface="mohammad bold art 1" pitchFamily="2" charset="-78"/>
              </a:rPr>
              <a:t>مراجعة علاقة العمل مع البنوك المراسلة للدول المدرجة أو تعديلها أو </a:t>
            </a:r>
            <a:r>
              <a:rPr lang="ar-KW" sz="2000" dirty="0" smtClean="0">
                <a:solidFill>
                  <a:schemeClr val="tx2"/>
                </a:solidFill>
                <a:latin typeface="Calibri" pitchFamily="34" charset="0"/>
                <a:cs typeface="mohammad bold art 1" pitchFamily="2" charset="-78"/>
              </a:rPr>
              <a:t>إنهاؤها </a:t>
            </a:r>
            <a:r>
              <a:rPr lang="ar-KW" sz="2000" dirty="0">
                <a:solidFill>
                  <a:schemeClr val="tx2"/>
                </a:solidFill>
                <a:latin typeface="Calibri" pitchFamily="34" charset="0"/>
                <a:cs typeface="mohammad bold art 1" pitchFamily="2" charset="-78"/>
              </a:rPr>
              <a:t>إن دعت الحاجة لذلك</a:t>
            </a:r>
            <a:r>
              <a:rPr lang="ar-KW" sz="2000" dirty="0" smtClean="0">
                <a:solidFill>
                  <a:schemeClr val="tx2"/>
                </a:solidFill>
                <a:latin typeface="Calibri" pitchFamily="34" charset="0"/>
                <a:cs typeface="mohammad bold art 1" pitchFamily="2" charset="-78"/>
              </a:rPr>
              <a:t>.</a:t>
            </a:r>
            <a:endParaRPr lang="ar-KW" sz="2000" dirty="0">
              <a:solidFill>
                <a:schemeClr val="tx2"/>
              </a:solidFill>
              <a:latin typeface="Calibri" pitchFamily="34" charset="0"/>
              <a:cs typeface="mohammad bold art 1" pitchFamily="2" charset="-78"/>
            </a:endParaRPr>
          </a:p>
          <a:p>
            <a:pPr marL="622800" lvl="0" indent="0" algn="r" rtl="1" fontAlgn="base">
              <a:lnSpc>
                <a:spcPct val="13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5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1308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300" b="1" dirty="0">
                <a:solidFill>
                  <a:schemeClr val="tx2"/>
                </a:solidFill>
                <a:latin typeface="Sakkal Majalla" pitchFamily="2" charset="-78"/>
                <a:cs typeface="mohammad bold art 1" pitchFamily="2" charset="-78"/>
              </a:rPr>
              <a:t>الجزء الرابع/ تعميم وحدة التحريات المالية </a:t>
            </a:r>
            <a:br>
              <a:rPr lang="ar-KW" sz="2300" b="1" dirty="0">
                <a:solidFill>
                  <a:schemeClr val="tx2"/>
                </a:solidFill>
                <a:latin typeface="Sakkal Majalla" pitchFamily="2" charset="-78"/>
                <a:cs typeface="mohammad bold art 1" pitchFamily="2" charset="-78"/>
              </a:rPr>
            </a:br>
            <a:r>
              <a:rPr lang="ar-KW" sz="2300" b="1" dirty="0">
                <a:solidFill>
                  <a:schemeClr val="tx2"/>
                </a:solidFill>
                <a:latin typeface="Sakkal Majalla" pitchFamily="2" charset="-78"/>
                <a:cs typeface="mohammad bold art 1" pitchFamily="2" charset="-78"/>
              </a:rPr>
              <a:t>الكويتية رقم (و ت ت/</a:t>
            </a:r>
            <a:r>
              <a:rPr lang="en-US" sz="2300" b="1" dirty="0">
                <a:solidFill>
                  <a:schemeClr val="tx2"/>
                </a:solidFill>
                <a:latin typeface="Sakkal Majalla" pitchFamily="2" charset="-78"/>
                <a:cs typeface="mohammad bold art 1" pitchFamily="2" charset="-78"/>
              </a:rPr>
              <a:t>2</a:t>
            </a:r>
            <a:r>
              <a:rPr lang="ar-KW" sz="2300" b="1" dirty="0">
                <a:solidFill>
                  <a:schemeClr val="tx2"/>
                </a:solidFill>
                <a:latin typeface="Sakkal Majalla" pitchFamily="2" charset="-78"/>
                <a:cs typeface="mohammad bold art 1" pitchFamily="2" charset="-78"/>
              </a:rPr>
              <a:t>/</a:t>
            </a:r>
            <a:r>
              <a:rPr lang="en-US" sz="2300" b="1" dirty="0">
                <a:solidFill>
                  <a:schemeClr val="tx2"/>
                </a:solidFill>
                <a:latin typeface="Sakkal Majalla" pitchFamily="2" charset="-78"/>
                <a:cs typeface="mohammad bold art 1" pitchFamily="2" charset="-78"/>
              </a:rPr>
              <a:t>2015</a:t>
            </a:r>
            <a:r>
              <a:rPr lang="ar-KW" sz="2300" b="1" dirty="0">
                <a:solidFill>
                  <a:schemeClr val="tx2"/>
                </a:solidFill>
                <a:latin typeface="Sakkal Majalla" pitchFamily="2" charset="-78"/>
                <a:cs typeface="mohammad bold art 1" pitchFamily="2" charset="-78"/>
              </a:rPr>
              <a:t>)</a:t>
            </a:r>
            <a:endParaRPr lang="en-US" sz="2300" dirty="0">
              <a:solidFill>
                <a:schemeClr val="tx2"/>
              </a:solidFill>
              <a:cs typeface="mohammad bold art 1" pitchFamily="2" charset="-78"/>
            </a:endParaRPr>
          </a:p>
        </p:txBody>
      </p:sp>
      <p:sp>
        <p:nvSpPr>
          <p:cNvPr id="3" name="Content Placeholder 2"/>
          <p:cNvSpPr>
            <a:spLocks noGrp="1"/>
          </p:cNvSpPr>
          <p:nvPr>
            <p:ph idx="1"/>
          </p:nvPr>
        </p:nvSpPr>
        <p:spPr>
          <a:xfrm>
            <a:off x="457200" y="1484784"/>
            <a:ext cx="8229600" cy="4525963"/>
          </a:xfrm>
        </p:spPr>
        <p:txBody>
          <a:bodyPr>
            <a:normAutofit/>
          </a:bodyPr>
          <a:lstStyle/>
          <a:p>
            <a:pPr lvl="0" algn="just" rtl="1" fontAlgn="base">
              <a:lnSpc>
                <a:spcPct val="150000"/>
              </a:lnSpc>
              <a:spcBef>
                <a:spcPct val="0"/>
              </a:spcBef>
              <a:spcAft>
                <a:spcPts val="600"/>
              </a:spcAft>
              <a:buFont typeface="Wingdings" panose="05000000000000000000" pitchFamily="2" charset="2"/>
              <a:buChar char="§"/>
            </a:pPr>
            <a:r>
              <a:rPr lang="ar-KW" sz="2000" dirty="0" smtClean="0">
                <a:solidFill>
                  <a:schemeClr val="tx2"/>
                </a:solidFill>
                <a:latin typeface="Calibri" pitchFamily="34" charset="0"/>
                <a:cs typeface="mohammad bold art 1" pitchFamily="2" charset="-78"/>
              </a:rPr>
              <a:t>(يتبع) التدابير </a:t>
            </a:r>
            <a:r>
              <a:rPr lang="ar-KW" sz="2000" dirty="0">
                <a:solidFill>
                  <a:schemeClr val="tx2"/>
                </a:solidFill>
                <a:latin typeface="Calibri" pitchFamily="34" charset="0"/>
                <a:cs typeface="mohammad bold art 1" pitchFamily="2" charset="-78"/>
              </a:rPr>
              <a:t>الواجب اتخاذها عند التعامل مع الدول المدرجة في كل من المجموعات التي سبقت</a:t>
            </a:r>
            <a:r>
              <a:rPr lang="ar-KW" sz="2000" dirty="0" smtClean="0">
                <a:solidFill>
                  <a:srgbClr val="FF0000"/>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الإشارة </a:t>
            </a:r>
            <a:r>
              <a:rPr lang="ar-KW" sz="2000" dirty="0">
                <a:solidFill>
                  <a:schemeClr val="tx2"/>
                </a:solidFill>
                <a:latin typeface="Calibri" pitchFamily="34" charset="0"/>
                <a:cs typeface="mohammad bold art 1" pitchFamily="2" charset="-78"/>
              </a:rPr>
              <a:t>إليها هي:</a:t>
            </a:r>
          </a:p>
          <a:p>
            <a:pPr marL="1080000" lvl="0" indent="-457200" algn="r" rtl="1" fontAlgn="base">
              <a:lnSpc>
                <a:spcPct val="13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التدابير </a:t>
            </a:r>
            <a:r>
              <a:rPr lang="ar-KW" sz="2000" dirty="0">
                <a:solidFill>
                  <a:schemeClr val="tx2"/>
                </a:solidFill>
                <a:latin typeface="Calibri" pitchFamily="34" charset="0"/>
                <a:cs typeface="mohammad bold art 1" pitchFamily="2" charset="-78"/>
              </a:rPr>
              <a:t>الواجب اتخاذها عند التعامل مع الدول في المجموعة </a:t>
            </a:r>
            <a:r>
              <a:rPr lang="ar-KW" sz="2000" dirty="0" smtClean="0">
                <a:solidFill>
                  <a:schemeClr val="tx2"/>
                </a:solidFill>
                <a:latin typeface="Calibri" pitchFamily="34" charset="0"/>
                <a:cs typeface="mohammad bold art 1" pitchFamily="2" charset="-78"/>
              </a:rPr>
              <a:t>الثانية:</a:t>
            </a:r>
          </a:p>
          <a:p>
            <a:pPr marL="1512000" indent="-457200" algn="r" rtl="1" fontAlgn="base">
              <a:lnSpc>
                <a:spcPct val="130000"/>
              </a:lnSpc>
              <a:spcAft>
                <a:spcPts val="600"/>
              </a:spcAft>
            </a:pPr>
            <a:r>
              <a:rPr lang="ar-KW" sz="2000" dirty="0">
                <a:solidFill>
                  <a:schemeClr val="tx2"/>
                </a:solidFill>
                <a:latin typeface="Calibri" pitchFamily="34" charset="0"/>
                <a:cs typeface="mohammad bold art 1" pitchFamily="2" charset="-78"/>
              </a:rPr>
              <a:t>الأخذ بعين الاعتبار المخاطر الناجمة مع تقييم مخاطر غسل الأموال و تمويل الإرهاب عند التعامل معها.</a:t>
            </a:r>
          </a:p>
          <a:p>
            <a:pPr marL="1080000" indent="-457200" algn="r" rtl="1" fontAlgn="base">
              <a:lnSpc>
                <a:spcPct val="130000"/>
              </a:lnSpc>
              <a:spcBef>
                <a:spcPct val="0"/>
              </a:spcBef>
              <a:spcAft>
                <a:spcPts val="600"/>
              </a:spcAft>
              <a:buFont typeface="Wingdings" panose="05000000000000000000" pitchFamily="2" charset="2"/>
              <a:buChar char="ü"/>
            </a:pPr>
            <a:r>
              <a:rPr lang="ar-KW" sz="2000" dirty="0">
                <a:solidFill>
                  <a:schemeClr val="tx2"/>
                </a:solidFill>
                <a:latin typeface="Calibri" pitchFamily="34" charset="0"/>
                <a:cs typeface="mohammad bold art 1" pitchFamily="2" charset="-78"/>
              </a:rPr>
              <a:t>التدابير الواجب اتخاذها عند التعامل مع الدول في المجموعة الثالثة</a:t>
            </a:r>
            <a:r>
              <a:rPr lang="ar-KW" sz="2000" dirty="0" smtClean="0">
                <a:solidFill>
                  <a:schemeClr val="tx2"/>
                </a:solidFill>
                <a:latin typeface="Calibri" pitchFamily="34" charset="0"/>
                <a:cs typeface="mohammad bold art 1" pitchFamily="2" charset="-78"/>
              </a:rPr>
              <a:t>:</a:t>
            </a:r>
          </a:p>
          <a:p>
            <a:pPr marL="1512000" indent="-457200" algn="r" rtl="1" fontAlgn="base">
              <a:lnSpc>
                <a:spcPct val="130000"/>
              </a:lnSpc>
              <a:spcAft>
                <a:spcPts val="600"/>
              </a:spcAft>
            </a:pPr>
            <a:r>
              <a:rPr lang="ar-KW" sz="2000" dirty="0" smtClean="0">
                <a:solidFill>
                  <a:schemeClr val="tx2"/>
                </a:solidFill>
                <a:latin typeface="Calibri" pitchFamily="34" charset="0"/>
                <a:cs typeface="mohammad bold art 1" pitchFamily="2" charset="-78"/>
              </a:rPr>
              <a:t>الرجوع </a:t>
            </a:r>
            <a:r>
              <a:rPr lang="ar-KW" sz="2000" dirty="0">
                <a:solidFill>
                  <a:schemeClr val="tx2"/>
                </a:solidFill>
                <a:latin typeface="Calibri" pitchFamily="34" charset="0"/>
                <a:cs typeface="mohammad bold art 1" pitchFamily="2" charset="-78"/>
              </a:rPr>
              <a:t>إلى وثيقة </a:t>
            </a:r>
            <a:r>
              <a:rPr lang="ar-KW" sz="2000" dirty="0" smtClean="0">
                <a:solidFill>
                  <a:schemeClr val="tx2"/>
                </a:solidFill>
                <a:latin typeface="Calibri" pitchFamily="34" charset="0"/>
                <a:cs typeface="mohammad bold art 1" pitchFamily="2" charset="-78"/>
              </a:rPr>
              <a:t>الالتزام </a:t>
            </a:r>
            <a:r>
              <a:rPr lang="ar-KW" sz="2000" dirty="0">
                <a:solidFill>
                  <a:schemeClr val="tx2"/>
                </a:solidFill>
                <a:latin typeface="Calibri" pitchFamily="34" charset="0"/>
                <a:cs typeface="mohammad bold art 1" pitchFamily="2" charset="-78"/>
              </a:rPr>
              <a:t>مع </a:t>
            </a:r>
            <a:r>
              <a:rPr lang="ar-KW" sz="2000" dirty="0" smtClean="0">
                <a:solidFill>
                  <a:schemeClr val="tx2"/>
                </a:solidFill>
                <a:latin typeface="Calibri" pitchFamily="34" charset="0"/>
                <a:cs typeface="mohammad bold art 1" pitchFamily="2" charset="-78"/>
              </a:rPr>
              <a:t>ما تتضمنه </a:t>
            </a:r>
            <a:r>
              <a:rPr lang="ar-KW" sz="2000" dirty="0">
                <a:solidFill>
                  <a:schemeClr val="tx2"/>
                </a:solidFill>
                <a:latin typeface="Calibri" pitchFamily="34" charset="0"/>
                <a:cs typeface="mohammad bold art 1" pitchFamily="2" charset="-78"/>
              </a:rPr>
              <a:t>من تحديثات في البيانات الخاصة بالدول المدرجة أو المستبعدة وذلك لتقييم مخاطر كل دولة مشار إليها في </a:t>
            </a:r>
            <a:r>
              <a:rPr lang="ar-KW" sz="2000" dirty="0" smtClean="0">
                <a:solidFill>
                  <a:schemeClr val="tx2"/>
                </a:solidFill>
                <a:latin typeface="Calibri" pitchFamily="34" charset="0"/>
                <a:cs typeface="mohammad bold art 1" pitchFamily="2" charset="-78"/>
              </a:rPr>
              <a:t>الوثيقة.</a:t>
            </a:r>
            <a:endParaRPr lang="ar-KW" sz="2000" dirty="0">
              <a:solidFill>
                <a:schemeClr val="tx2"/>
              </a:solidFill>
              <a:latin typeface="Calibri" pitchFamily="34" charset="0"/>
              <a:cs typeface="mohammad bold art 1" pitchFamily="2" charset="-78"/>
            </a:endParaRPr>
          </a:p>
          <a:p>
            <a:pPr marL="622800" lvl="0" indent="0" algn="r" rtl="1" fontAlgn="base">
              <a:lnSpc>
                <a:spcPct val="13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5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3432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1850" b="1" dirty="0" smtClean="0">
                <a:solidFill>
                  <a:schemeClr val="tx2"/>
                </a:solidFill>
                <a:latin typeface="Sakkal Majalla" pitchFamily="2" charset="-78"/>
                <a:cs typeface="mohammad bold art 1" pitchFamily="2" charset="-78"/>
              </a:rPr>
              <a:t>الجزء الخامس/ آلية </a:t>
            </a:r>
            <a:r>
              <a:rPr lang="ar-KW" sz="1850" b="1" dirty="0">
                <a:solidFill>
                  <a:schemeClr val="tx2"/>
                </a:solidFill>
                <a:latin typeface="Sakkal Majalla" pitchFamily="2" charset="-78"/>
                <a:cs typeface="mohammad bold art 1" pitchFamily="2" charset="-78"/>
              </a:rPr>
              <a:t>تسمية شخص أو كيان يستوفي </a:t>
            </a:r>
            <a:r>
              <a:rPr lang="ar-KW" sz="1850" b="1" dirty="0" smtClean="0">
                <a:solidFill>
                  <a:schemeClr val="tx2"/>
                </a:solidFill>
                <a:latin typeface="Sakkal Majalla" pitchFamily="2" charset="-78"/>
                <a:cs typeface="mohammad bold art 1" pitchFamily="2" charset="-78"/>
              </a:rPr>
              <a:t/>
            </a:r>
            <a:br>
              <a:rPr lang="ar-KW" sz="1850" b="1" dirty="0" smtClean="0">
                <a:solidFill>
                  <a:schemeClr val="tx2"/>
                </a:solidFill>
                <a:latin typeface="Sakkal Majalla" pitchFamily="2" charset="-78"/>
                <a:cs typeface="mohammad bold art 1" pitchFamily="2" charset="-78"/>
              </a:rPr>
            </a:br>
            <a:r>
              <a:rPr lang="ar-KW" sz="1850" b="1" dirty="0" smtClean="0">
                <a:solidFill>
                  <a:schemeClr val="tx2"/>
                </a:solidFill>
                <a:latin typeface="Sakkal Majalla" pitchFamily="2" charset="-78"/>
                <a:cs typeface="mohammad bold art 1" pitchFamily="2" charset="-78"/>
              </a:rPr>
              <a:t>المعايير </a:t>
            </a:r>
            <a:r>
              <a:rPr lang="ar-KW" sz="1850" b="1" dirty="0">
                <a:solidFill>
                  <a:schemeClr val="tx2"/>
                </a:solidFill>
                <a:latin typeface="Sakkal Majalla" pitchFamily="2" charset="-78"/>
                <a:cs typeface="mohammad bold art 1" pitchFamily="2" charset="-78"/>
              </a:rPr>
              <a:t>المذكورة </a:t>
            </a:r>
            <a:r>
              <a:rPr lang="ar-KW" sz="1850" b="1" dirty="0" smtClean="0">
                <a:solidFill>
                  <a:schemeClr val="tx2"/>
                </a:solidFill>
                <a:latin typeface="Sakkal Majalla" pitchFamily="2" charset="-78"/>
                <a:cs typeface="mohammad bold art 1" pitchFamily="2" charset="-78"/>
              </a:rPr>
              <a:t>في </a:t>
            </a:r>
            <a:r>
              <a:rPr lang="ar-KW" sz="1850" b="1" dirty="0">
                <a:solidFill>
                  <a:schemeClr val="tx2"/>
                </a:solidFill>
                <a:latin typeface="Sakkal Majalla" pitchFamily="2" charset="-78"/>
                <a:cs typeface="mohammad bold art 1" pitchFamily="2" charset="-78"/>
              </a:rPr>
              <a:t>قرار مجلس الأمن رقم (</a:t>
            </a:r>
            <a:r>
              <a:rPr lang="en-US" sz="1850" b="1" dirty="0">
                <a:solidFill>
                  <a:schemeClr val="tx2"/>
                </a:solidFill>
                <a:latin typeface="Sakkal Majalla" pitchFamily="2" charset="-78"/>
                <a:cs typeface="mohammad bold art 1" pitchFamily="2" charset="-78"/>
              </a:rPr>
              <a:t>1373</a:t>
            </a:r>
            <a:r>
              <a:rPr lang="ar-KW" sz="1850" b="1" dirty="0">
                <a:solidFill>
                  <a:schemeClr val="tx2"/>
                </a:solidFill>
                <a:latin typeface="Sakkal Majalla" pitchFamily="2" charset="-78"/>
                <a:cs typeface="mohammad bold art 1" pitchFamily="2" charset="-78"/>
              </a:rPr>
              <a:t>)</a:t>
            </a:r>
            <a:endParaRPr lang="en-US" sz="185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484784"/>
            <a:ext cx="8229600" cy="4525963"/>
          </a:xfrm>
        </p:spPr>
        <p:txBody>
          <a:bodyPr>
            <a:normAutofit fontScale="92500" lnSpcReduction="10000"/>
          </a:bodyPr>
          <a:lstStyle/>
          <a:p>
            <a:pPr lvl="0" algn="just" rtl="1" fontAlgn="base">
              <a:lnSpc>
                <a:spcPct val="150000"/>
              </a:lnSpc>
              <a:spcBef>
                <a:spcPct val="0"/>
              </a:spcBef>
              <a:spcAft>
                <a:spcPts val="600"/>
              </a:spcAft>
              <a:buFont typeface="Wingdings" panose="05000000000000000000" pitchFamily="2" charset="2"/>
              <a:buChar char="§"/>
            </a:pPr>
            <a:r>
              <a:rPr lang="ar-KW" sz="2300" dirty="0" smtClean="0">
                <a:solidFill>
                  <a:schemeClr val="tx2"/>
                </a:solidFill>
                <a:latin typeface="Calibri" pitchFamily="34" charset="0"/>
                <a:cs typeface="mohammad bold art 1" pitchFamily="2" charset="-78"/>
              </a:rPr>
              <a:t>السلطة المختصة </a:t>
            </a:r>
            <a:r>
              <a:rPr lang="ar-KW" sz="2300" dirty="0">
                <a:solidFill>
                  <a:schemeClr val="tx2"/>
                </a:solidFill>
                <a:latin typeface="Calibri" pitchFamily="34" charset="0"/>
                <a:cs typeface="mohammad bold art 1" pitchFamily="2" charset="-78"/>
              </a:rPr>
              <a:t>و</a:t>
            </a:r>
            <a:r>
              <a:rPr lang="ar-KW" sz="2300" dirty="0" smtClean="0">
                <a:solidFill>
                  <a:schemeClr val="tx2"/>
                </a:solidFill>
                <a:latin typeface="Calibri" pitchFamily="34" charset="0"/>
                <a:cs typeface="mohammad bold art 1" pitchFamily="2" charset="-78"/>
              </a:rPr>
              <a:t>المعنية بتسمية الأشخاص أو الكيانات التي تستوفي المعايير المحددة للتسمية والمنصوص عليها في قرار مجلس الأمن رقم (</a:t>
            </a:r>
            <a:r>
              <a:rPr lang="en-US" sz="2300" dirty="0" smtClean="0">
                <a:solidFill>
                  <a:schemeClr val="tx2"/>
                </a:solidFill>
                <a:latin typeface="Calibri" pitchFamily="34" charset="0"/>
                <a:cs typeface="mohammad bold art 1" pitchFamily="2" charset="-78"/>
              </a:rPr>
              <a:t>1373</a:t>
            </a:r>
            <a:r>
              <a:rPr lang="ar-KW" sz="2300" dirty="0" smtClean="0">
                <a:solidFill>
                  <a:schemeClr val="tx2"/>
                </a:solidFill>
                <a:latin typeface="Calibri" pitchFamily="34" charset="0"/>
                <a:cs typeface="mohammad bold art 1" pitchFamily="2" charset="-78"/>
              </a:rPr>
              <a:t>) لسنة </a:t>
            </a:r>
            <a:r>
              <a:rPr lang="en-US" sz="2300" dirty="0" smtClean="0">
                <a:solidFill>
                  <a:schemeClr val="tx2"/>
                </a:solidFill>
                <a:latin typeface="Calibri" pitchFamily="34" charset="0"/>
                <a:cs typeface="mohammad bold art 1" pitchFamily="2" charset="-78"/>
              </a:rPr>
              <a:t>2001</a:t>
            </a:r>
            <a:r>
              <a:rPr lang="ar-KW" sz="2300" dirty="0">
                <a:solidFill>
                  <a:schemeClr val="tx2"/>
                </a:solidFill>
                <a:latin typeface="Calibri" pitchFamily="34" charset="0"/>
                <a:cs typeface="mohammad bold art 1" pitchFamily="2" charset="-78"/>
              </a:rPr>
              <a:t> </a:t>
            </a:r>
            <a:r>
              <a:rPr lang="ar-KW" sz="2300" dirty="0" smtClean="0">
                <a:solidFill>
                  <a:schemeClr val="tx2"/>
                </a:solidFill>
                <a:latin typeface="Calibri" pitchFamily="34" charset="0"/>
                <a:cs typeface="mohammad bold art 1" pitchFamily="2" charset="-78"/>
              </a:rPr>
              <a:t>هي </a:t>
            </a:r>
            <a:r>
              <a:rPr lang="ar-KW" sz="2300" b="1" u="sng" dirty="0" smtClean="0">
                <a:solidFill>
                  <a:schemeClr val="tx2"/>
                </a:solidFill>
                <a:latin typeface="Calibri" pitchFamily="34" charset="0"/>
                <a:cs typeface="mohammad bold art 1" pitchFamily="2" charset="-78"/>
              </a:rPr>
              <a:t>اللجنة الخاصة بتنفيذ قرارات مجلس الأمن المتعلقة بمكافحة الإرهاب وتمويله بموجب القرارين رقم (</a:t>
            </a:r>
            <a:r>
              <a:rPr lang="en-US" sz="2300" b="1" u="sng" dirty="0" smtClean="0">
                <a:solidFill>
                  <a:schemeClr val="tx2"/>
                </a:solidFill>
                <a:latin typeface="Calibri" pitchFamily="34" charset="0"/>
                <a:cs typeface="mohammad bold art 1" pitchFamily="2" charset="-78"/>
              </a:rPr>
              <a:t>1267</a:t>
            </a:r>
            <a:r>
              <a:rPr lang="ar-KW" sz="2300" b="1" u="sng" dirty="0" smtClean="0">
                <a:solidFill>
                  <a:schemeClr val="tx2"/>
                </a:solidFill>
                <a:latin typeface="Calibri" pitchFamily="34" charset="0"/>
                <a:cs typeface="mohammad bold art 1" pitchFamily="2" charset="-78"/>
              </a:rPr>
              <a:t>) و (</a:t>
            </a:r>
            <a:r>
              <a:rPr lang="en-US" sz="2300" b="1" u="sng" dirty="0" smtClean="0">
                <a:solidFill>
                  <a:schemeClr val="tx2"/>
                </a:solidFill>
                <a:latin typeface="Calibri" pitchFamily="34" charset="0"/>
                <a:cs typeface="mohammad bold art 1" pitchFamily="2" charset="-78"/>
              </a:rPr>
              <a:t>1373</a:t>
            </a:r>
            <a:r>
              <a:rPr lang="ar-KW" sz="2300" b="1" u="sng" dirty="0" smtClean="0">
                <a:solidFill>
                  <a:schemeClr val="tx2"/>
                </a:solidFill>
                <a:latin typeface="Calibri" pitchFamily="34" charset="0"/>
                <a:cs typeface="mohammad bold art 1" pitchFamily="2" charset="-78"/>
              </a:rPr>
              <a:t>) والقرارات ذات الصلة (وزارة الخارجية)</a:t>
            </a:r>
            <a:r>
              <a:rPr lang="ar-KW" sz="2300" dirty="0" smtClean="0">
                <a:solidFill>
                  <a:schemeClr val="tx2"/>
                </a:solidFill>
                <a:latin typeface="Calibri" pitchFamily="34" charset="0"/>
                <a:cs typeface="mohammad bold art 1" pitchFamily="2" charset="-78"/>
              </a:rPr>
              <a:t>.</a:t>
            </a:r>
          </a:p>
          <a:p>
            <a:pPr lvl="0" algn="just" rtl="1" fontAlgn="base">
              <a:lnSpc>
                <a:spcPct val="150000"/>
              </a:lnSpc>
              <a:spcBef>
                <a:spcPct val="0"/>
              </a:spcBef>
              <a:spcAft>
                <a:spcPts val="600"/>
              </a:spcAft>
              <a:buFont typeface="Wingdings" panose="05000000000000000000" pitchFamily="2" charset="2"/>
              <a:buChar char="§"/>
            </a:pPr>
            <a:r>
              <a:rPr lang="ar-KW" sz="2300" dirty="0" smtClean="0">
                <a:solidFill>
                  <a:schemeClr val="tx2"/>
                </a:solidFill>
                <a:latin typeface="Calibri" pitchFamily="34" charset="0"/>
                <a:cs typeface="mohammad bold art 1" pitchFamily="2" charset="-78"/>
              </a:rPr>
              <a:t>حددت اللجنة سالفة الذكر مجموعة من الأسباب المعقولة للاشتباه بأي شخص أو كيان (من ضمنها إخطارات الأشخاص المرخص لهم).</a:t>
            </a:r>
          </a:p>
          <a:p>
            <a:pPr algn="just" rtl="1" fontAlgn="base">
              <a:lnSpc>
                <a:spcPct val="150000"/>
              </a:lnSpc>
              <a:spcBef>
                <a:spcPct val="0"/>
              </a:spcBef>
              <a:spcAft>
                <a:spcPts val="600"/>
              </a:spcAft>
              <a:buFont typeface="Wingdings" panose="05000000000000000000" pitchFamily="2" charset="2"/>
              <a:buChar char="§"/>
            </a:pPr>
            <a:r>
              <a:rPr lang="ar-KW" sz="2300" dirty="0" smtClean="0">
                <a:solidFill>
                  <a:schemeClr val="tx2"/>
                </a:solidFill>
                <a:latin typeface="Calibri" pitchFamily="34" charset="0"/>
                <a:cs typeface="mohammad bold art 1" pitchFamily="2" charset="-78"/>
              </a:rPr>
              <a:t>ووفق آلية عمل، تبدأ اللجنة إجراءاتها ابتداء من عملية الاشتباه حتى صدور قرار الإدراج وتجميد الحسابات ومنع السفر والإحالة على النيابة العامة.</a:t>
            </a:r>
          </a:p>
          <a:p>
            <a:pPr lvl="0" algn="just" rtl="1" fontAlgn="base">
              <a:lnSpc>
                <a:spcPct val="150000"/>
              </a:lnSpc>
              <a:spcBef>
                <a:spcPct val="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7267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1850" b="1" dirty="0" smtClean="0">
                <a:solidFill>
                  <a:schemeClr val="tx2"/>
                </a:solidFill>
                <a:latin typeface="Sakkal Majalla" pitchFamily="2" charset="-78"/>
                <a:cs typeface="mohammad bold art 1" pitchFamily="2" charset="-78"/>
              </a:rPr>
              <a:t>الجزء الخامس/ آلية </a:t>
            </a:r>
            <a:r>
              <a:rPr lang="ar-KW" sz="1850" b="1" dirty="0">
                <a:solidFill>
                  <a:schemeClr val="tx2"/>
                </a:solidFill>
                <a:latin typeface="Sakkal Majalla" pitchFamily="2" charset="-78"/>
                <a:cs typeface="mohammad bold art 1" pitchFamily="2" charset="-78"/>
              </a:rPr>
              <a:t>تسمية شخص أو كيان يستوفي </a:t>
            </a:r>
            <a:r>
              <a:rPr lang="ar-KW" sz="1850" b="1" dirty="0" smtClean="0">
                <a:solidFill>
                  <a:schemeClr val="tx2"/>
                </a:solidFill>
                <a:latin typeface="Sakkal Majalla" pitchFamily="2" charset="-78"/>
                <a:cs typeface="mohammad bold art 1" pitchFamily="2" charset="-78"/>
              </a:rPr>
              <a:t/>
            </a:r>
            <a:br>
              <a:rPr lang="ar-KW" sz="1850" b="1" dirty="0" smtClean="0">
                <a:solidFill>
                  <a:schemeClr val="tx2"/>
                </a:solidFill>
                <a:latin typeface="Sakkal Majalla" pitchFamily="2" charset="-78"/>
                <a:cs typeface="mohammad bold art 1" pitchFamily="2" charset="-78"/>
              </a:rPr>
            </a:br>
            <a:r>
              <a:rPr lang="ar-KW" sz="1850" b="1" dirty="0" smtClean="0">
                <a:solidFill>
                  <a:schemeClr val="tx2"/>
                </a:solidFill>
                <a:latin typeface="Sakkal Majalla" pitchFamily="2" charset="-78"/>
                <a:cs typeface="mohammad bold art 1" pitchFamily="2" charset="-78"/>
              </a:rPr>
              <a:t>المعايير </a:t>
            </a:r>
            <a:r>
              <a:rPr lang="ar-KW" sz="1850" b="1" dirty="0">
                <a:solidFill>
                  <a:schemeClr val="tx2"/>
                </a:solidFill>
                <a:latin typeface="Sakkal Majalla" pitchFamily="2" charset="-78"/>
                <a:cs typeface="mohammad bold art 1" pitchFamily="2" charset="-78"/>
              </a:rPr>
              <a:t>المذكورة </a:t>
            </a:r>
            <a:r>
              <a:rPr lang="ar-KW" sz="1850" b="1" dirty="0" smtClean="0">
                <a:solidFill>
                  <a:schemeClr val="tx2"/>
                </a:solidFill>
                <a:latin typeface="Sakkal Majalla" pitchFamily="2" charset="-78"/>
                <a:cs typeface="mohammad bold art 1" pitchFamily="2" charset="-78"/>
              </a:rPr>
              <a:t>في </a:t>
            </a:r>
            <a:r>
              <a:rPr lang="ar-KW" sz="1850" b="1" dirty="0">
                <a:solidFill>
                  <a:schemeClr val="tx2"/>
                </a:solidFill>
                <a:latin typeface="Sakkal Majalla" pitchFamily="2" charset="-78"/>
                <a:cs typeface="mohammad bold art 1" pitchFamily="2" charset="-78"/>
              </a:rPr>
              <a:t>قرار مجلس الأمن رقم (</a:t>
            </a:r>
            <a:r>
              <a:rPr lang="en-US" sz="1850" b="1" dirty="0">
                <a:solidFill>
                  <a:schemeClr val="tx2"/>
                </a:solidFill>
                <a:latin typeface="Sakkal Majalla" pitchFamily="2" charset="-78"/>
                <a:cs typeface="mohammad bold art 1" pitchFamily="2" charset="-78"/>
              </a:rPr>
              <a:t>1373</a:t>
            </a:r>
            <a:r>
              <a:rPr lang="ar-KW" sz="1850" b="1" dirty="0">
                <a:solidFill>
                  <a:schemeClr val="tx2"/>
                </a:solidFill>
                <a:latin typeface="Sakkal Majalla" pitchFamily="2" charset="-78"/>
                <a:cs typeface="mohammad bold art 1" pitchFamily="2" charset="-78"/>
              </a:rPr>
              <a:t>)</a:t>
            </a:r>
            <a:endParaRPr lang="en-US" sz="185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484784"/>
            <a:ext cx="8229600" cy="4525963"/>
          </a:xfrm>
        </p:spPr>
        <p:txBody>
          <a:bodyPr>
            <a:normAutofit/>
          </a:bodyPr>
          <a:lstStyle/>
          <a:p>
            <a:pPr algn="just" rtl="1" fontAlgn="base">
              <a:lnSpc>
                <a:spcPct val="150000"/>
              </a:lnSpc>
              <a:spcBef>
                <a:spcPct val="0"/>
              </a:spcBef>
              <a:spcAft>
                <a:spcPts val="600"/>
              </a:spcAft>
              <a:buFont typeface="Wingdings" panose="05000000000000000000" pitchFamily="2" charset="2"/>
              <a:buChar char="§"/>
            </a:pPr>
            <a:r>
              <a:rPr lang="ar-KW" sz="2300" dirty="0" smtClean="0">
                <a:solidFill>
                  <a:schemeClr val="tx2"/>
                </a:solidFill>
                <a:latin typeface="Calibri" pitchFamily="34" charset="0"/>
                <a:cs typeface="mohammad bold art 1" pitchFamily="2" charset="-78"/>
              </a:rPr>
              <a:t>تقوم اللجنة بإبلاغ المؤسسات المالية والمهن والأعمال غير المالية المحددة والجهات المحددة مباشرة بالقرار الصادر عن اللجنة.</a:t>
            </a:r>
          </a:p>
          <a:p>
            <a:pPr algn="just" rtl="1" fontAlgn="base">
              <a:lnSpc>
                <a:spcPct val="150000"/>
              </a:lnSpc>
              <a:spcBef>
                <a:spcPct val="0"/>
              </a:spcBef>
              <a:spcAft>
                <a:spcPts val="600"/>
              </a:spcAft>
              <a:buFont typeface="Wingdings" panose="05000000000000000000" pitchFamily="2" charset="2"/>
              <a:buChar char="§"/>
            </a:pPr>
            <a:r>
              <a:rPr lang="ar-KW" sz="2300" dirty="0" smtClean="0">
                <a:solidFill>
                  <a:schemeClr val="tx2"/>
                </a:solidFill>
                <a:latin typeface="Calibri" pitchFamily="34" charset="0"/>
                <a:cs typeface="mohammad bold art 1" pitchFamily="2" charset="-78"/>
              </a:rPr>
              <a:t>يتم مراسلة اللجنة بأي معلومات تتعلق بإجراءات التجميد التي اتخذها الشخص المرخص له وذلك وفقاً للالتزامات الواردة في تعميم الهيئة رقم (</a:t>
            </a:r>
            <a:r>
              <a:rPr lang="ar-KW" sz="2300" dirty="0" err="1" smtClean="0">
                <a:solidFill>
                  <a:schemeClr val="tx2"/>
                </a:solidFill>
                <a:latin typeface="Calibri" pitchFamily="34" charset="0"/>
                <a:cs typeface="mohammad bold art 1" pitchFamily="2" charset="-78"/>
              </a:rPr>
              <a:t>هـ.أ.م</a:t>
            </a:r>
            <a:r>
              <a:rPr lang="ar-KW" sz="2300" dirty="0" smtClean="0">
                <a:solidFill>
                  <a:schemeClr val="tx2"/>
                </a:solidFill>
                <a:latin typeface="Calibri" pitchFamily="34" charset="0"/>
                <a:cs typeface="mohammad bold art 1" pitchFamily="2" charset="-78"/>
              </a:rPr>
              <a:t>./</a:t>
            </a:r>
            <a:r>
              <a:rPr lang="ar-KW" sz="2300" dirty="0" err="1" smtClean="0">
                <a:solidFill>
                  <a:schemeClr val="tx2"/>
                </a:solidFill>
                <a:latin typeface="Calibri" pitchFamily="34" charset="0"/>
                <a:cs typeface="mohammad bold art 1" pitchFamily="2" charset="-78"/>
              </a:rPr>
              <a:t>ق.ر</a:t>
            </a:r>
            <a:r>
              <a:rPr lang="ar-KW" sz="2300" dirty="0" smtClean="0">
                <a:solidFill>
                  <a:schemeClr val="tx2"/>
                </a:solidFill>
                <a:latin typeface="Calibri" pitchFamily="34" charset="0"/>
                <a:cs typeface="mohammad bold art 1" pitchFamily="2" charset="-78"/>
              </a:rPr>
              <a:t>./</a:t>
            </a:r>
            <a:r>
              <a:rPr lang="en-US" sz="2300" dirty="0" smtClean="0">
                <a:solidFill>
                  <a:schemeClr val="tx2"/>
                </a:solidFill>
                <a:latin typeface="Calibri" pitchFamily="34" charset="0"/>
                <a:cs typeface="mohammad bold art 1" pitchFamily="2" charset="-78"/>
              </a:rPr>
              <a:t>5</a:t>
            </a:r>
            <a:r>
              <a:rPr lang="ar-KW" sz="2300" dirty="0" smtClean="0">
                <a:solidFill>
                  <a:schemeClr val="tx2"/>
                </a:solidFill>
                <a:latin typeface="Calibri" pitchFamily="34" charset="0"/>
                <a:cs typeface="mohammad bold art 1" pitchFamily="2" charset="-78"/>
              </a:rPr>
              <a:t>/</a:t>
            </a:r>
            <a:r>
              <a:rPr lang="en-US" sz="2300" dirty="0" smtClean="0">
                <a:solidFill>
                  <a:schemeClr val="tx2"/>
                </a:solidFill>
                <a:latin typeface="Calibri" pitchFamily="34" charset="0"/>
                <a:cs typeface="mohammad bold art 1" pitchFamily="2" charset="-78"/>
              </a:rPr>
              <a:t>2014</a:t>
            </a:r>
            <a:r>
              <a:rPr lang="ar-KW" sz="2300" dirty="0" smtClean="0">
                <a:solidFill>
                  <a:schemeClr val="tx2"/>
                </a:solidFill>
                <a:latin typeface="Calibri" pitchFamily="34" charset="0"/>
                <a:cs typeface="mohammad bold art 1" pitchFamily="2" charset="-78"/>
              </a:rPr>
              <a:t>) الصادر </a:t>
            </a:r>
            <a:r>
              <a:rPr lang="ar-KW" sz="2300" dirty="0">
                <a:solidFill>
                  <a:schemeClr val="tx2"/>
                </a:solidFill>
                <a:latin typeface="Calibri" pitchFamily="34" charset="0"/>
                <a:cs typeface="mohammad bold art 1" pitchFamily="2" charset="-78"/>
              </a:rPr>
              <a:t>بتاريخ </a:t>
            </a:r>
            <a:r>
              <a:rPr lang="en-US" sz="2300" dirty="0" smtClean="0">
                <a:solidFill>
                  <a:schemeClr val="tx2"/>
                </a:solidFill>
                <a:latin typeface="Calibri" pitchFamily="34" charset="0"/>
                <a:cs typeface="mohammad bold art 1" pitchFamily="2" charset="-78"/>
              </a:rPr>
              <a:t>2014/9/23</a:t>
            </a:r>
            <a:r>
              <a:rPr lang="ar-KW" sz="2300" dirty="0" smtClean="0">
                <a:solidFill>
                  <a:schemeClr val="tx2"/>
                </a:solidFill>
                <a:latin typeface="Calibri" pitchFamily="34" charset="0"/>
                <a:cs typeface="mohammad bold art 1" pitchFamily="2" charset="-78"/>
              </a:rPr>
              <a:t>.</a:t>
            </a:r>
            <a:endParaRPr lang="ar-KW" sz="2300" dirty="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lvl="0" algn="just" rtl="1" fontAlgn="base">
              <a:lnSpc>
                <a:spcPct val="150000"/>
              </a:lnSpc>
              <a:spcBef>
                <a:spcPct val="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379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ohammad bold art 1" pitchFamily="2" charset="-78"/>
              </a:rPr>
              <a:t>الأسئلة</a:t>
            </a:r>
            <a:endParaRPr lang="en-GB" sz="6600" dirty="0">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مقدمــــــــة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323528" y="1600200"/>
            <a:ext cx="8229600" cy="4525963"/>
          </a:xfrm>
        </p:spPr>
        <p:txBody>
          <a:bodyPr>
            <a:normAutofit/>
          </a:bodyPr>
          <a:lstStyle/>
          <a:p>
            <a:pPr algn="just" rtl="1" fontAlgn="base">
              <a:lnSpc>
                <a:spcPct val="150000"/>
              </a:lnSpc>
              <a:spcBef>
                <a:spcPct val="0"/>
              </a:spcBef>
              <a:spcAft>
                <a:spcPts val="600"/>
              </a:spcAft>
              <a:buFont typeface="Wingdings" panose="05000000000000000000" pitchFamily="2" charset="2"/>
              <a:buChar char="§"/>
            </a:pPr>
            <a:r>
              <a:rPr lang="ar-KW" sz="2000" dirty="0">
                <a:solidFill>
                  <a:schemeClr val="tx2"/>
                </a:solidFill>
                <a:latin typeface="Calibri" pitchFamily="34" charset="0"/>
                <a:cs typeface="mohammad bold art 1" pitchFamily="2" charset="-78"/>
              </a:rPr>
              <a:t>وفي هذا المجال، ومن خلال برنامج ورش العمل التوعوية التي تنظمها</a:t>
            </a:r>
            <a:r>
              <a:rPr lang="ar-KW" sz="2000" dirty="0" smtClean="0">
                <a:solidFill>
                  <a:schemeClr val="accent3">
                    <a:lumMod val="50000"/>
                  </a:schemeClr>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هيئة أسواق المال، تحرص </a:t>
            </a:r>
            <a:r>
              <a:rPr lang="ar-KW" sz="2000" dirty="0" smtClean="0">
                <a:solidFill>
                  <a:schemeClr val="tx2"/>
                </a:solidFill>
                <a:latin typeface="Calibri" pitchFamily="34" charset="0"/>
                <a:cs typeface="mohammad bold art 1" pitchFamily="2" charset="-78"/>
              </a:rPr>
              <a:t>الهيئة</a:t>
            </a:r>
            <a:r>
              <a:rPr lang="ar-KW" sz="2000" dirty="0">
                <a:solidFill>
                  <a:schemeClr val="tx2"/>
                </a:solidFill>
                <a:latin typeface="Calibri" pitchFamily="34" charset="0"/>
                <a:cs typeface="mohammad bold art 1" pitchFamily="2" charset="-78"/>
              </a:rPr>
              <a:t>،</a:t>
            </a:r>
            <a:r>
              <a:rPr lang="ar-KW" sz="2000" dirty="0" smtClean="0">
                <a:solidFill>
                  <a:schemeClr val="tx2"/>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وهي أحد الجهات الرقابية المنصوص عليها في القانون رقم (</a:t>
            </a:r>
            <a:r>
              <a:rPr lang="en-US" sz="2000" dirty="0">
                <a:solidFill>
                  <a:schemeClr val="tx2"/>
                </a:solidFill>
                <a:latin typeface="Calibri" pitchFamily="34" charset="0"/>
                <a:cs typeface="mohammad bold art 1" pitchFamily="2" charset="-78"/>
              </a:rPr>
              <a:t>106</a:t>
            </a:r>
            <a:r>
              <a:rPr lang="ar-KW" sz="2000" dirty="0">
                <a:solidFill>
                  <a:schemeClr val="tx2"/>
                </a:solidFill>
                <a:latin typeface="Calibri" pitchFamily="34" charset="0"/>
                <a:cs typeface="mohammad bold art 1" pitchFamily="2" charset="-78"/>
              </a:rPr>
              <a:t>) لسنة </a:t>
            </a:r>
            <a:r>
              <a:rPr lang="en-US" sz="2000" dirty="0">
                <a:solidFill>
                  <a:schemeClr val="tx2"/>
                </a:solidFill>
                <a:latin typeface="Calibri" pitchFamily="34" charset="0"/>
                <a:cs typeface="mohammad bold art 1" pitchFamily="2" charset="-78"/>
              </a:rPr>
              <a:t>2013</a:t>
            </a:r>
            <a:r>
              <a:rPr lang="ar-KW" sz="2000" dirty="0">
                <a:solidFill>
                  <a:schemeClr val="tx2"/>
                </a:solidFill>
                <a:latin typeface="Calibri" pitchFamily="34" charset="0"/>
                <a:cs typeface="mohammad bold art 1" pitchFamily="2" charset="-78"/>
              </a:rPr>
              <a:t> بشأن مكافحة غسل الأموال وتمويل </a:t>
            </a:r>
            <a:r>
              <a:rPr lang="ar-KW" sz="2000" dirty="0" smtClean="0">
                <a:solidFill>
                  <a:schemeClr val="tx2"/>
                </a:solidFill>
                <a:latin typeface="Calibri" pitchFamily="34" charset="0"/>
                <a:cs typeface="mohammad bold art 1" pitchFamily="2" charset="-78"/>
              </a:rPr>
              <a:t>الإرهاب</a:t>
            </a:r>
            <a:r>
              <a:rPr lang="ar-KW" sz="2000" dirty="0">
                <a:solidFill>
                  <a:schemeClr val="tx2"/>
                </a:solidFill>
                <a:latin typeface="Calibri" pitchFamily="34" charset="0"/>
                <a:cs typeface="mohammad bold art 1" pitchFamily="2" charset="-78"/>
              </a:rPr>
              <a:t>،</a:t>
            </a:r>
            <a:r>
              <a:rPr lang="ar-KW" sz="2000" dirty="0" smtClean="0">
                <a:solidFill>
                  <a:schemeClr val="tx2"/>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على مواصلة دورها التوعوي.</a:t>
            </a:r>
          </a:p>
          <a:p>
            <a:pPr algn="just" rtl="1" fontAlgn="base">
              <a:lnSpc>
                <a:spcPct val="150000"/>
              </a:lnSpc>
              <a:spcBef>
                <a:spcPct val="0"/>
              </a:spcBef>
              <a:spcAft>
                <a:spcPts val="600"/>
              </a:spcAft>
              <a:buFont typeface="Wingdings" panose="05000000000000000000" pitchFamily="2" charset="2"/>
              <a:buChar char="§"/>
            </a:pPr>
            <a:r>
              <a:rPr lang="ar-KW" sz="2000" dirty="0">
                <a:solidFill>
                  <a:schemeClr val="tx2"/>
                </a:solidFill>
                <a:latin typeface="Calibri" pitchFamily="34" charset="0"/>
                <a:cs typeface="mohammad bold art 1" pitchFamily="2" charset="-78"/>
              </a:rPr>
              <a:t>وبهدف التأكد من تعزيز ذلك الوعي لدى الأشخاص المرخص لهم وإحاطتهم بآخر المستجدات المشار إليها سابقاً والتي طرأت في مجال مكافحة غسل الأموال وتمويل الإرهاب من تعليمات وقرارات، تمت دعوتكم لهذه الورشة.</a:t>
            </a:r>
          </a:p>
          <a:p>
            <a:pPr marL="0" lvl="0" indent="0" algn="just" rtl="1" fontAlgn="base">
              <a:lnSpc>
                <a:spcPct val="150000"/>
              </a:lnSpc>
              <a:spcBef>
                <a:spcPct val="0"/>
              </a:spcBef>
              <a:spcAft>
                <a:spcPts val="600"/>
              </a:spcAft>
              <a:buNone/>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6693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ohammad bold art 1" pitchFamily="2" charset="-78"/>
              </a:rPr>
              <a:t>شــكــراً</a:t>
            </a:r>
            <a:endParaRPr lang="en-GB" sz="6600" dirty="0">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2781253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محتوى أعمال </a:t>
            </a:r>
            <a:r>
              <a:rPr lang="ar-KW" sz="3200" b="1" dirty="0">
                <a:solidFill>
                  <a:schemeClr val="tx2"/>
                </a:solidFill>
                <a:latin typeface="Sakkal Majalla" pitchFamily="2" charset="-78"/>
                <a:cs typeface="mohammad bold art 1" pitchFamily="2" charset="-78"/>
              </a:rPr>
              <a:t>الورشة</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755576" y="1600200"/>
            <a:ext cx="8229600" cy="4525963"/>
          </a:xfrm>
        </p:spPr>
        <p:txBody>
          <a:bodyPr>
            <a:normAutofit/>
          </a:bodyPr>
          <a:lstStyle/>
          <a:p>
            <a:pPr marL="400050" lvl="1" indent="0" algn="r" rtl="1" fontAlgn="base">
              <a:spcBef>
                <a:spcPct val="0"/>
              </a:spcBef>
              <a:spcAft>
                <a:spcPts val="600"/>
              </a:spcAft>
              <a:buNone/>
            </a:pPr>
            <a:r>
              <a:rPr lang="ar-KW" sz="2200" b="1" u="sng" dirty="0" smtClean="0">
                <a:solidFill>
                  <a:schemeClr val="tx2"/>
                </a:solidFill>
                <a:latin typeface="Calibri" pitchFamily="34" charset="0"/>
                <a:cs typeface="mohammad bold art 1" pitchFamily="2" charset="-78"/>
              </a:rPr>
              <a:t>وفيما يلي نستعرض محتوى ورشة العمل</a:t>
            </a:r>
            <a:endParaRPr lang="en-US" sz="2200" b="1" u="sng" dirty="0">
              <a:solidFill>
                <a:schemeClr val="tx2"/>
              </a:solidFill>
              <a:latin typeface="Calibri" pitchFamily="34" charset="0"/>
              <a:cs typeface="mohammad bold art 1" pitchFamily="2" charset="-78"/>
            </a:endParaRPr>
          </a:p>
          <a:p>
            <a:pPr marL="0" lvl="0" indent="0" algn="r" rtl="1" fontAlgn="base">
              <a:spcBef>
                <a:spcPct val="0"/>
              </a:spcBef>
              <a:spcAft>
                <a:spcPts val="600"/>
              </a:spcAft>
              <a:buNone/>
            </a:pPr>
            <a:endParaRPr lang="ar-KW" sz="100" dirty="0" smtClean="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smtClean="0">
                <a:solidFill>
                  <a:schemeClr val="tx2"/>
                </a:solidFill>
                <a:latin typeface="Calibri" pitchFamily="34" charset="0"/>
                <a:cs typeface="mohammad bold art 1" pitchFamily="2" charset="-78"/>
              </a:rPr>
              <a:t>الجزء الأول: </a:t>
            </a:r>
          </a:p>
          <a:p>
            <a:pPr marL="925200" lvl="3" indent="0" algn="just" rtl="1" fontAlgn="base">
              <a:spcBef>
                <a:spcPct val="0"/>
              </a:spcBef>
              <a:spcAft>
                <a:spcPts val="600"/>
              </a:spcAft>
              <a:buNone/>
            </a:pPr>
            <a:r>
              <a:rPr lang="ar-KW" dirty="0" smtClean="0">
                <a:solidFill>
                  <a:schemeClr val="tx2"/>
                </a:solidFill>
                <a:latin typeface="Calibri" pitchFamily="34" charset="0"/>
                <a:cs typeface="mohammad bold art 1" pitchFamily="2" charset="-78"/>
              </a:rPr>
              <a:t>تعليمات هيئة أسواق المال رقم (</a:t>
            </a:r>
            <a:r>
              <a:rPr lang="en-US" dirty="0" smtClean="0">
                <a:solidFill>
                  <a:schemeClr val="tx2"/>
                </a:solidFill>
                <a:latin typeface="Calibri" pitchFamily="34" charset="0"/>
                <a:cs typeface="mohammad bold art 1" pitchFamily="2" charset="-78"/>
              </a:rPr>
              <a:t>2</a:t>
            </a:r>
            <a:r>
              <a:rPr lang="ar-KW" dirty="0" smtClean="0">
                <a:solidFill>
                  <a:schemeClr val="tx2"/>
                </a:solidFill>
                <a:latin typeface="Calibri" pitchFamily="34" charset="0"/>
                <a:cs typeface="mohammad bold art 1" pitchFamily="2" charset="-78"/>
              </a:rPr>
              <a:t>) لسنة </a:t>
            </a:r>
            <a:r>
              <a:rPr lang="en-US" dirty="0" smtClean="0">
                <a:solidFill>
                  <a:schemeClr val="tx2"/>
                </a:solidFill>
                <a:latin typeface="Calibri" pitchFamily="34" charset="0"/>
                <a:cs typeface="mohammad bold art 1" pitchFamily="2" charset="-78"/>
              </a:rPr>
              <a:t>2015</a:t>
            </a:r>
            <a:r>
              <a:rPr lang="ar-KW" dirty="0" smtClean="0">
                <a:solidFill>
                  <a:schemeClr val="tx2"/>
                </a:solidFill>
                <a:latin typeface="Calibri" pitchFamily="34" charset="0"/>
                <a:cs typeface="mohammad bold art 1" pitchFamily="2" charset="-78"/>
              </a:rPr>
              <a:t> بشأن مكافحة غسل الأموال وتمويل الإرهاب الصادرة في </a:t>
            </a:r>
            <a:r>
              <a:rPr lang="en-US" dirty="0" smtClean="0">
                <a:solidFill>
                  <a:schemeClr val="tx2"/>
                </a:solidFill>
                <a:latin typeface="Calibri" pitchFamily="34" charset="0"/>
                <a:cs typeface="mohammad bold art 1" pitchFamily="2" charset="-78"/>
              </a:rPr>
              <a:t>23</a:t>
            </a:r>
            <a:r>
              <a:rPr lang="ar-KW" dirty="0" smtClean="0">
                <a:solidFill>
                  <a:schemeClr val="tx2"/>
                </a:solidFill>
                <a:latin typeface="Calibri" pitchFamily="34" charset="0"/>
                <a:cs typeface="mohammad bold art 1" pitchFamily="2" charset="-78"/>
              </a:rPr>
              <a:t> يوليو </a:t>
            </a:r>
            <a:r>
              <a:rPr lang="en-US" dirty="0" smtClean="0">
                <a:solidFill>
                  <a:schemeClr val="tx2"/>
                </a:solidFill>
                <a:latin typeface="Calibri" pitchFamily="34" charset="0"/>
                <a:cs typeface="mohammad bold art 1" pitchFamily="2" charset="-78"/>
              </a:rPr>
              <a:t>2015</a:t>
            </a:r>
            <a:r>
              <a:rPr lang="ar-KW" dirty="0" smtClean="0">
                <a:solidFill>
                  <a:schemeClr val="tx2"/>
                </a:solidFill>
                <a:latin typeface="Calibri" pitchFamily="34" charset="0"/>
                <a:cs typeface="mohammad bold art 1" pitchFamily="2" charset="-78"/>
              </a:rPr>
              <a:t>.</a:t>
            </a:r>
          </a:p>
          <a:p>
            <a:pPr marL="925200" lvl="3" indent="0" algn="just" rtl="1" fontAlgn="base">
              <a:spcBef>
                <a:spcPct val="0"/>
              </a:spcBef>
              <a:spcAft>
                <a:spcPts val="600"/>
              </a:spcAft>
              <a:buNone/>
            </a:pPr>
            <a:endParaRPr lang="ar-KW" dirty="0" smtClean="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a:solidFill>
                  <a:schemeClr val="tx2"/>
                </a:solidFill>
                <a:latin typeface="Calibri" pitchFamily="34" charset="0"/>
                <a:cs typeface="mohammad bold art 1" pitchFamily="2" charset="-78"/>
              </a:rPr>
              <a:t>الجزء الثاني:</a:t>
            </a:r>
          </a:p>
          <a:p>
            <a:pPr marL="925200" lvl="3" indent="0" algn="just" rtl="1" fontAlgn="base">
              <a:spcBef>
                <a:spcPct val="0"/>
              </a:spcBef>
              <a:spcAft>
                <a:spcPts val="600"/>
              </a:spcAft>
              <a:buNone/>
            </a:pPr>
            <a:r>
              <a:rPr lang="ar-KW" dirty="0">
                <a:solidFill>
                  <a:schemeClr val="tx2"/>
                </a:solidFill>
                <a:latin typeface="Calibri" pitchFamily="34" charset="0"/>
                <a:cs typeface="mohammad bold art 1" pitchFamily="2" charset="-78"/>
              </a:rPr>
              <a:t>البند الثاني والعشرون من التعليمات "السياسات الداخلية والالتزام" وتحديداً (الفقرة رقم (</a:t>
            </a:r>
            <a:r>
              <a:rPr lang="en-US" dirty="0">
                <a:solidFill>
                  <a:schemeClr val="tx2"/>
                </a:solidFill>
                <a:latin typeface="Calibri" pitchFamily="34" charset="0"/>
                <a:cs typeface="mohammad bold art 1" pitchFamily="2" charset="-78"/>
              </a:rPr>
              <a:t>5</a:t>
            </a:r>
            <a:r>
              <a:rPr lang="ar-KW" dirty="0">
                <a:solidFill>
                  <a:schemeClr val="tx2"/>
                </a:solidFill>
                <a:latin typeface="Calibri" pitchFamily="34" charset="0"/>
                <a:cs typeface="mohammad bold art 1" pitchFamily="2" charset="-78"/>
              </a:rPr>
              <a:t>) / مهام مسؤول المطابقة والالتزام).</a:t>
            </a:r>
          </a:p>
          <a:p>
            <a:pPr marL="925200" lvl="3" indent="0" algn="just" rtl="1" fontAlgn="base">
              <a:spcBef>
                <a:spcPct val="0"/>
              </a:spcBef>
              <a:spcAft>
                <a:spcPts val="600"/>
              </a:spcAft>
              <a:buNone/>
            </a:pPr>
            <a:endParaRPr lang="ar-KW" dirty="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a:solidFill>
                  <a:schemeClr val="tx2"/>
                </a:solidFill>
                <a:latin typeface="Calibri" pitchFamily="34" charset="0"/>
                <a:cs typeface="mohammad bold art 1" pitchFamily="2" charset="-78"/>
              </a:rPr>
              <a:t>الجزء الثالث:</a:t>
            </a:r>
          </a:p>
          <a:p>
            <a:pPr marL="925200" lvl="3" indent="0" algn="just" rtl="1" fontAlgn="base">
              <a:spcBef>
                <a:spcPct val="0"/>
              </a:spcBef>
              <a:spcAft>
                <a:spcPts val="600"/>
              </a:spcAft>
              <a:buNone/>
            </a:pPr>
            <a:r>
              <a:rPr lang="ar-KW" dirty="0">
                <a:solidFill>
                  <a:schemeClr val="tx2"/>
                </a:solidFill>
                <a:latin typeface="Calibri" pitchFamily="34" charset="0"/>
                <a:cs typeface="mohammad bold art 1" pitchFamily="2" charset="-78"/>
              </a:rPr>
              <a:t>التقرير السنوي للشخص المرخص له وأهم الظواهر السلبية المتعلقة به.</a:t>
            </a:r>
          </a:p>
          <a:p>
            <a:pPr marL="925200" lvl="3" indent="0" algn="just" rtl="1" fontAlgn="base">
              <a:spcBef>
                <a:spcPct val="0"/>
              </a:spcBef>
              <a:spcAft>
                <a:spcPts val="600"/>
              </a:spcAft>
              <a:buNone/>
            </a:pPr>
            <a:endParaRPr lang="ar-KW" sz="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calcmode="lin" valueType="num">
                                      <p:cBhvr additive="base">
                                        <p:cTn id="3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محتوى أعمال </a:t>
            </a:r>
            <a:r>
              <a:rPr lang="ar-KW" sz="3200" b="1" dirty="0">
                <a:solidFill>
                  <a:schemeClr val="tx2"/>
                </a:solidFill>
                <a:latin typeface="Sakkal Majalla" pitchFamily="2" charset="-78"/>
                <a:cs typeface="mohammad bold art 1" pitchFamily="2" charset="-78"/>
              </a:rPr>
              <a:t>الورشة</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755576" y="1600200"/>
            <a:ext cx="8229600" cy="4525963"/>
          </a:xfrm>
        </p:spPr>
        <p:txBody>
          <a:bodyPr>
            <a:normAutofit/>
          </a:bodyPr>
          <a:lstStyle/>
          <a:p>
            <a:pPr marL="400050" lvl="1" indent="0" algn="r" rtl="1" fontAlgn="base">
              <a:spcBef>
                <a:spcPct val="0"/>
              </a:spcBef>
              <a:spcAft>
                <a:spcPts val="600"/>
              </a:spcAft>
              <a:buNone/>
            </a:pPr>
            <a:r>
              <a:rPr lang="ar-KW" sz="2200" b="1" u="sng" dirty="0" smtClean="0">
                <a:solidFill>
                  <a:schemeClr val="tx2"/>
                </a:solidFill>
                <a:latin typeface="Calibri" pitchFamily="34" charset="0"/>
                <a:cs typeface="mohammad bold art 1" pitchFamily="2" charset="-78"/>
              </a:rPr>
              <a:t>(يتبع) محتوى ورشة العمل</a:t>
            </a:r>
            <a:endParaRPr lang="en-US" sz="2200" b="1" u="sng" dirty="0">
              <a:solidFill>
                <a:schemeClr val="tx2"/>
              </a:solidFill>
              <a:latin typeface="Calibri" pitchFamily="34" charset="0"/>
              <a:cs typeface="mohammad bold art 1" pitchFamily="2" charset="-78"/>
            </a:endParaRPr>
          </a:p>
          <a:p>
            <a:pPr marL="0" lvl="0" indent="0" algn="r" rtl="1" fontAlgn="base">
              <a:spcBef>
                <a:spcPct val="0"/>
              </a:spcBef>
              <a:spcAft>
                <a:spcPts val="600"/>
              </a:spcAft>
              <a:buNone/>
            </a:pPr>
            <a:endParaRPr lang="ar-KW" sz="100" dirty="0" smtClean="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endParaRPr lang="ar-KW" sz="900" dirty="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a:solidFill>
                  <a:schemeClr val="tx2"/>
                </a:solidFill>
                <a:latin typeface="Calibri" pitchFamily="34" charset="0"/>
                <a:cs typeface="mohammad bold art 1" pitchFamily="2" charset="-78"/>
              </a:rPr>
              <a:t>الجزء الرابع:</a:t>
            </a:r>
          </a:p>
          <a:p>
            <a:pPr marL="925200" lvl="3" indent="0" algn="just" rtl="1" fontAlgn="base">
              <a:spcBef>
                <a:spcPct val="0"/>
              </a:spcBef>
              <a:spcAft>
                <a:spcPts val="600"/>
              </a:spcAft>
              <a:buNone/>
            </a:pPr>
            <a:r>
              <a:rPr lang="ar-KW" dirty="0">
                <a:solidFill>
                  <a:schemeClr val="tx2"/>
                </a:solidFill>
                <a:latin typeface="Calibri" pitchFamily="34" charset="0"/>
                <a:cs typeface="mohammad bold art 1" pitchFamily="2" charset="-78"/>
              </a:rPr>
              <a:t>تعميم وحدة التحريات المالية الكويتية رقم (و ت ت/</a:t>
            </a:r>
            <a:r>
              <a:rPr lang="en-US" dirty="0">
                <a:solidFill>
                  <a:schemeClr val="tx2"/>
                </a:solidFill>
                <a:latin typeface="Calibri" pitchFamily="34" charset="0"/>
                <a:cs typeface="mohammad bold art 1" pitchFamily="2" charset="-78"/>
              </a:rPr>
              <a:t>2</a:t>
            </a:r>
            <a:r>
              <a:rPr lang="ar-KW" dirty="0">
                <a:solidFill>
                  <a:schemeClr val="tx2"/>
                </a:solidFill>
                <a:latin typeface="Calibri" pitchFamily="34" charset="0"/>
                <a:cs typeface="mohammad bold art 1" pitchFamily="2" charset="-78"/>
              </a:rPr>
              <a:t>/</a:t>
            </a:r>
            <a:r>
              <a:rPr lang="en-US" dirty="0">
                <a:solidFill>
                  <a:schemeClr val="tx2"/>
                </a:solidFill>
                <a:latin typeface="Calibri" pitchFamily="34" charset="0"/>
                <a:cs typeface="mohammad bold art 1" pitchFamily="2" charset="-78"/>
              </a:rPr>
              <a:t>2015</a:t>
            </a:r>
            <a:r>
              <a:rPr lang="ar-KW" dirty="0">
                <a:solidFill>
                  <a:schemeClr val="tx2"/>
                </a:solidFill>
                <a:latin typeface="Calibri" pitchFamily="34" charset="0"/>
                <a:cs typeface="mohammad bold art 1" pitchFamily="2" charset="-78"/>
              </a:rPr>
              <a:t>) بشأن الدول عالية المخاطر وغير المتعاونة.</a:t>
            </a:r>
          </a:p>
          <a:p>
            <a:pPr marL="925200" lvl="3" indent="0" algn="just" rtl="1" fontAlgn="base">
              <a:spcBef>
                <a:spcPct val="0"/>
              </a:spcBef>
              <a:spcAft>
                <a:spcPts val="600"/>
              </a:spcAft>
              <a:buNone/>
            </a:pPr>
            <a:endParaRPr lang="ar-KW" dirty="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a:solidFill>
                  <a:schemeClr val="tx2"/>
                </a:solidFill>
                <a:latin typeface="Calibri" pitchFamily="34" charset="0"/>
                <a:cs typeface="mohammad bold art 1" pitchFamily="2" charset="-78"/>
              </a:rPr>
              <a:t>الجزء الخامس:</a:t>
            </a:r>
          </a:p>
          <a:p>
            <a:pPr marL="925200" lvl="3" indent="0" algn="just" rtl="1" fontAlgn="base">
              <a:spcBef>
                <a:spcPct val="0"/>
              </a:spcBef>
              <a:spcAft>
                <a:spcPts val="600"/>
              </a:spcAft>
              <a:buNone/>
            </a:pPr>
            <a:r>
              <a:rPr lang="ar-KW" dirty="0">
                <a:solidFill>
                  <a:schemeClr val="tx2"/>
                </a:solidFill>
                <a:latin typeface="Calibri" pitchFamily="34" charset="0"/>
                <a:cs typeface="mohammad bold art 1" pitchFamily="2" charset="-78"/>
              </a:rPr>
              <a:t>آلية تسمية شخص أو كيان يستوفي المعايير المذكورة في قرار مجلس الأمن رقم (</a:t>
            </a:r>
            <a:r>
              <a:rPr lang="en-US" dirty="0">
                <a:solidFill>
                  <a:schemeClr val="tx2"/>
                </a:solidFill>
                <a:latin typeface="Calibri" pitchFamily="34" charset="0"/>
                <a:cs typeface="mohammad bold art 1" pitchFamily="2" charset="-78"/>
              </a:rPr>
              <a:t>1373</a:t>
            </a:r>
            <a:r>
              <a:rPr lang="ar-KW" dirty="0">
                <a:solidFill>
                  <a:schemeClr val="tx2"/>
                </a:solidFill>
                <a:latin typeface="Calibri" pitchFamily="34" charset="0"/>
                <a:cs typeface="mohammad bold art 1" pitchFamily="2" charset="-78"/>
              </a:rPr>
              <a:t>).</a:t>
            </a: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5651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50" b="1" dirty="0" smtClean="0">
                <a:solidFill>
                  <a:schemeClr val="tx2"/>
                </a:solidFill>
                <a:latin typeface="Sakkal Majalla" pitchFamily="2" charset="-78"/>
                <a:cs typeface="mohammad bold art 1" pitchFamily="2" charset="-78"/>
              </a:rPr>
              <a:t>الجزء الأول/ تعليمات الهيئة </a:t>
            </a:r>
            <a:br>
              <a:rPr lang="ar-KW" sz="3050" b="1" dirty="0" smtClean="0">
                <a:solidFill>
                  <a:schemeClr val="tx2"/>
                </a:solidFill>
                <a:latin typeface="Sakkal Majalla" pitchFamily="2" charset="-78"/>
                <a:cs typeface="mohammad bold art 1" pitchFamily="2" charset="-78"/>
              </a:rPr>
            </a:br>
            <a:r>
              <a:rPr lang="ar-KW" sz="3050" b="1" dirty="0" smtClean="0">
                <a:solidFill>
                  <a:schemeClr val="tx2"/>
                </a:solidFill>
                <a:latin typeface="Sakkal Majalla" pitchFamily="2" charset="-78"/>
                <a:cs typeface="mohammad bold art 1" pitchFamily="2" charset="-78"/>
              </a:rPr>
              <a:t>رقم(</a:t>
            </a:r>
            <a:r>
              <a:rPr lang="en-US" sz="3050" b="1" dirty="0" smtClean="0">
                <a:solidFill>
                  <a:schemeClr val="tx2"/>
                </a:solidFill>
                <a:latin typeface="Sakkal Majalla" pitchFamily="2" charset="-78"/>
                <a:cs typeface="mohammad bold art 1" pitchFamily="2" charset="-78"/>
              </a:rPr>
              <a:t>2</a:t>
            </a:r>
            <a:r>
              <a:rPr lang="ar-KW" sz="3050" b="1" dirty="0" smtClean="0">
                <a:solidFill>
                  <a:schemeClr val="tx2"/>
                </a:solidFill>
                <a:latin typeface="Sakkal Majalla" pitchFamily="2" charset="-78"/>
                <a:cs typeface="mohammad bold art 1" pitchFamily="2" charset="-78"/>
              </a:rPr>
              <a:t>) لسنة </a:t>
            </a:r>
            <a:r>
              <a:rPr lang="en-US" sz="3050" b="1" dirty="0" smtClean="0">
                <a:solidFill>
                  <a:schemeClr val="tx2"/>
                </a:solidFill>
                <a:latin typeface="Sakkal Majalla" pitchFamily="2" charset="-78"/>
                <a:cs typeface="mohammad bold art 1" pitchFamily="2" charset="-78"/>
              </a:rPr>
              <a:t>2015</a:t>
            </a:r>
            <a:endParaRPr lang="en-US" sz="3050"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lvl="0" algn="just" rtl="1" fontAlgn="base">
              <a:lnSpc>
                <a:spcPct val="120000"/>
              </a:lnSpc>
              <a:spcBef>
                <a:spcPts val="1200"/>
              </a:spcBef>
              <a:spcAft>
                <a:spcPts val="600"/>
              </a:spcAft>
              <a:buFont typeface="Wingdings" panose="05000000000000000000" pitchFamily="2" charset="2"/>
              <a:buChar char="§"/>
            </a:pPr>
            <a:r>
              <a:rPr lang="ar-KW" sz="2000" dirty="0" smtClean="0">
                <a:solidFill>
                  <a:schemeClr val="tx2"/>
                </a:solidFill>
                <a:latin typeface="Calibri" pitchFamily="34" charset="0"/>
                <a:cs typeface="mohammad bold art 1" pitchFamily="2" charset="-78"/>
              </a:rPr>
              <a:t>قامت هيئة أسواق المال بإخضاع </a:t>
            </a:r>
            <a:r>
              <a:rPr lang="ar-KW" sz="2000" dirty="0">
                <a:solidFill>
                  <a:schemeClr val="tx2"/>
                </a:solidFill>
                <a:latin typeface="Calibri" pitchFamily="34" charset="0"/>
                <a:cs typeface="mohammad bold art 1" pitchFamily="2" charset="-78"/>
              </a:rPr>
              <a:t>تعليماتها بشأن مكافحة غسل الأموال وتمويل </a:t>
            </a:r>
            <a:r>
              <a:rPr lang="ar-KW" sz="2000" dirty="0" smtClean="0">
                <a:solidFill>
                  <a:schemeClr val="tx2"/>
                </a:solidFill>
                <a:latin typeface="Calibri" pitchFamily="34" charset="0"/>
                <a:cs typeface="mohammad bold art 1" pitchFamily="2" charset="-78"/>
              </a:rPr>
              <a:t>الإرهاب الصادرة بتاريخ </a:t>
            </a:r>
            <a:r>
              <a:rPr lang="en-US" sz="2000" dirty="0" smtClean="0">
                <a:solidFill>
                  <a:schemeClr val="tx2"/>
                </a:solidFill>
                <a:latin typeface="Calibri" pitchFamily="34" charset="0"/>
                <a:cs typeface="mohammad bold art 1" pitchFamily="2" charset="-78"/>
              </a:rPr>
              <a:t>2013/7/17</a:t>
            </a: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لعملية مراجعة، وذلك بالتنسيق مع فريق المساعدة الفنية التابع لصندوق النقد الدولي بهدف التأكد من توافق التعليمات</a:t>
            </a:r>
            <a:r>
              <a:rPr lang="ar-KW" sz="2000" dirty="0" smtClean="0">
                <a:solidFill>
                  <a:srgbClr val="FF0000"/>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بصورة أكبر </a:t>
            </a:r>
            <a:r>
              <a:rPr lang="ar-KW" sz="2000" dirty="0" smtClean="0">
                <a:solidFill>
                  <a:schemeClr val="tx2"/>
                </a:solidFill>
                <a:latin typeface="Calibri" pitchFamily="34" charset="0"/>
                <a:cs typeface="mohammad bold art 1" pitchFamily="2" charset="-78"/>
              </a:rPr>
              <a:t>مع القانون رقم (</a:t>
            </a:r>
            <a:r>
              <a:rPr lang="en-US" sz="2000" dirty="0" smtClean="0">
                <a:solidFill>
                  <a:schemeClr val="tx2"/>
                </a:solidFill>
                <a:latin typeface="Calibri" pitchFamily="34" charset="0"/>
                <a:cs typeface="mohammad bold art 1" pitchFamily="2" charset="-78"/>
              </a:rPr>
              <a:t>106</a:t>
            </a:r>
            <a:r>
              <a:rPr lang="ar-KW" sz="2000" dirty="0" smtClean="0">
                <a:solidFill>
                  <a:schemeClr val="tx2"/>
                </a:solidFill>
                <a:latin typeface="Calibri" pitchFamily="34" charset="0"/>
                <a:cs typeface="mohammad bold art 1" pitchFamily="2" charset="-78"/>
              </a:rPr>
              <a:t>) لسنة </a:t>
            </a:r>
            <a:r>
              <a:rPr lang="en-US" sz="2000" dirty="0" smtClean="0">
                <a:solidFill>
                  <a:schemeClr val="tx2"/>
                </a:solidFill>
                <a:latin typeface="Calibri" pitchFamily="34" charset="0"/>
                <a:cs typeface="mohammad bold art 1" pitchFamily="2" charset="-78"/>
              </a:rPr>
              <a:t>2013</a:t>
            </a:r>
            <a:r>
              <a:rPr lang="ar-KW" sz="2000" dirty="0" smtClean="0">
                <a:solidFill>
                  <a:schemeClr val="tx2"/>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بشأن مكافحة غسل الأموال وتمويل </a:t>
            </a:r>
            <a:r>
              <a:rPr lang="ar-KW" sz="2000" dirty="0" smtClean="0">
                <a:solidFill>
                  <a:schemeClr val="tx2"/>
                </a:solidFill>
                <a:latin typeface="Calibri" pitchFamily="34" charset="0"/>
                <a:cs typeface="mohammad bold art 1" pitchFamily="2" charset="-78"/>
              </a:rPr>
              <a:t>الإرهاب ولائحته التنفيذية، ومع </a:t>
            </a:r>
            <a:r>
              <a:rPr lang="ar-KW" sz="2000" dirty="0">
                <a:solidFill>
                  <a:schemeClr val="tx2"/>
                </a:solidFill>
                <a:latin typeface="Calibri" pitchFamily="34" charset="0"/>
                <a:cs typeface="mohammad bold art 1" pitchFamily="2" charset="-78"/>
              </a:rPr>
              <a:t>توصيات مجموعة العمل المالي </a:t>
            </a:r>
            <a:r>
              <a:rPr lang="ar-KW" sz="2000" dirty="0" smtClean="0">
                <a:solidFill>
                  <a:schemeClr val="tx2"/>
                </a:solidFill>
                <a:latin typeface="Calibri" pitchFamily="34" charset="0"/>
                <a:cs typeface="mohammad bold art 1" pitchFamily="2" charset="-78"/>
              </a:rPr>
              <a:t>(</a:t>
            </a:r>
            <a:r>
              <a:rPr lang="en-US" sz="2000" dirty="0">
                <a:solidFill>
                  <a:schemeClr val="tx2"/>
                </a:solidFill>
                <a:latin typeface="Calibri" pitchFamily="34" charset="0"/>
                <a:cs typeface="mohammad bold art 1" pitchFamily="2" charset="-78"/>
              </a:rPr>
              <a:t>FATF</a:t>
            </a:r>
            <a:r>
              <a:rPr lang="ar-KW" sz="2000" dirty="0" smtClean="0">
                <a:solidFill>
                  <a:schemeClr val="tx2"/>
                </a:solidFill>
                <a:latin typeface="Calibri" pitchFamily="34" charset="0"/>
                <a:cs typeface="mohammad bold art 1" pitchFamily="2" charset="-78"/>
              </a:rPr>
              <a:t>).</a:t>
            </a:r>
          </a:p>
          <a:p>
            <a:pPr lvl="0" algn="just" rtl="1" fontAlgn="base">
              <a:lnSpc>
                <a:spcPct val="120000"/>
              </a:lnSpc>
              <a:spcBef>
                <a:spcPts val="1200"/>
              </a:spcBef>
              <a:spcAft>
                <a:spcPts val="600"/>
              </a:spcAft>
              <a:buFont typeface="Wingdings" panose="05000000000000000000" pitchFamily="2" charset="2"/>
              <a:buChar char="§"/>
            </a:pPr>
            <a:r>
              <a:rPr lang="ar-KW" sz="2000" dirty="0" smtClean="0">
                <a:solidFill>
                  <a:schemeClr val="tx2"/>
                </a:solidFill>
                <a:latin typeface="Calibri" pitchFamily="34" charset="0"/>
                <a:cs typeface="mohammad bold art 1" pitchFamily="2" charset="-78"/>
              </a:rPr>
              <a:t>وفي تاريخ </a:t>
            </a:r>
            <a:r>
              <a:rPr lang="en-US" sz="2000" dirty="0" smtClean="0">
                <a:solidFill>
                  <a:schemeClr val="tx2"/>
                </a:solidFill>
                <a:latin typeface="Calibri" pitchFamily="34" charset="0"/>
                <a:cs typeface="mohammad bold art 1" pitchFamily="2" charset="-78"/>
              </a:rPr>
              <a:t>2015/7/23</a:t>
            </a:r>
            <a:r>
              <a:rPr lang="ar-KW" sz="2000" dirty="0" smtClean="0">
                <a:solidFill>
                  <a:schemeClr val="tx2"/>
                </a:solidFill>
                <a:latin typeface="Calibri" pitchFamily="34" charset="0"/>
                <a:cs typeface="mohammad bold art 1" pitchFamily="2" charset="-78"/>
              </a:rPr>
              <a:t>، واستناداً </a:t>
            </a:r>
            <a:r>
              <a:rPr lang="ar-KW" sz="2000" dirty="0" smtClean="0">
                <a:solidFill>
                  <a:schemeClr val="tx2"/>
                </a:solidFill>
                <a:latin typeface="Calibri" pitchFamily="34" charset="0"/>
                <a:cs typeface="mohammad bold art 1" pitchFamily="2" charset="-78"/>
              </a:rPr>
              <a:t>إلى ما ورد </a:t>
            </a:r>
            <a:r>
              <a:rPr lang="ar-KW" sz="2000" dirty="0" smtClean="0">
                <a:solidFill>
                  <a:schemeClr val="tx2"/>
                </a:solidFill>
                <a:latin typeface="Calibri" pitchFamily="34" charset="0"/>
                <a:cs typeface="mohammad bold art 1" pitchFamily="2" charset="-78"/>
              </a:rPr>
              <a:t>في قرار الهيئة رقم (</a:t>
            </a:r>
            <a:r>
              <a:rPr lang="en-US" sz="2000" dirty="0" smtClean="0">
                <a:solidFill>
                  <a:schemeClr val="tx2"/>
                </a:solidFill>
                <a:latin typeface="Calibri" pitchFamily="34" charset="0"/>
                <a:cs typeface="mohammad bold art 1" pitchFamily="2" charset="-78"/>
              </a:rPr>
              <a:t>53</a:t>
            </a:r>
            <a:r>
              <a:rPr lang="ar-KW" sz="2000" dirty="0" smtClean="0">
                <a:solidFill>
                  <a:schemeClr val="tx2"/>
                </a:solidFill>
                <a:latin typeface="Calibri" pitchFamily="34" charset="0"/>
                <a:cs typeface="mohammad bold art 1" pitchFamily="2" charset="-78"/>
              </a:rPr>
              <a:t>) لسنة </a:t>
            </a:r>
            <a:r>
              <a:rPr lang="en-US" sz="2000" dirty="0" smtClean="0">
                <a:solidFill>
                  <a:schemeClr val="tx2"/>
                </a:solidFill>
                <a:latin typeface="Calibri" pitchFamily="34" charset="0"/>
                <a:cs typeface="mohammad bold art 1" pitchFamily="2" charset="-78"/>
              </a:rPr>
              <a:t>2015</a:t>
            </a:r>
            <a:r>
              <a:rPr lang="ar-KW" sz="2000" dirty="0" smtClean="0">
                <a:solidFill>
                  <a:schemeClr val="tx2"/>
                </a:solidFill>
                <a:latin typeface="Calibri" pitchFamily="34" charset="0"/>
                <a:cs typeface="mohammad bold art 1" pitchFamily="2" charset="-78"/>
              </a:rPr>
              <a:t>، تم إلغاء العمل بالتعليمات المشار </a:t>
            </a:r>
            <a:r>
              <a:rPr lang="ar-KW" sz="2000" dirty="0" smtClean="0">
                <a:solidFill>
                  <a:schemeClr val="tx2"/>
                </a:solidFill>
                <a:latin typeface="Calibri" pitchFamily="34" charset="0"/>
                <a:cs typeface="mohammad bold art 1" pitchFamily="2" charset="-78"/>
              </a:rPr>
              <a:t>إليها </a:t>
            </a:r>
            <a:r>
              <a:rPr lang="ar-KW" sz="2000" dirty="0" smtClean="0">
                <a:solidFill>
                  <a:schemeClr val="tx2"/>
                </a:solidFill>
                <a:latin typeface="Calibri" pitchFamily="34" charset="0"/>
                <a:cs typeface="mohammad bold art 1" pitchFamily="2" charset="-78"/>
              </a:rPr>
              <a:t>أعلاه، واصدار التعليمات رقم (</a:t>
            </a:r>
            <a:r>
              <a:rPr lang="en-US" sz="2000" dirty="0" smtClean="0">
                <a:solidFill>
                  <a:schemeClr val="tx2"/>
                </a:solidFill>
                <a:latin typeface="Calibri" pitchFamily="34" charset="0"/>
                <a:cs typeface="mohammad bold art 1" pitchFamily="2" charset="-78"/>
              </a:rPr>
              <a:t>2</a:t>
            </a:r>
            <a:r>
              <a:rPr lang="ar-KW" sz="2000" dirty="0" smtClean="0">
                <a:solidFill>
                  <a:schemeClr val="tx2"/>
                </a:solidFill>
                <a:latin typeface="Calibri" pitchFamily="34" charset="0"/>
                <a:cs typeface="mohammad bold art 1" pitchFamily="2" charset="-78"/>
              </a:rPr>
              <a:t>) لسنة </a:t>
            </a:r>
            <a:r>
              <a:rPr lang="en-US" sz="2000" dirty="0" smtClean="0">
                <a:solidFill>
                  <a:schemeClr val="tx2"/>
                </a:solidFill>
                <a:latin typeface="Calibri" pitchFamily="34" charset="0"/>
                <a:cs typeface="mohammad bold art 1" pitchFamily="2" charset="-78"/>
              </a:rPr>
              <a:t>2015</a:t>
            </a:r>
            <a:r>
              <a:rPr lang="ar-KW" sz="2000" dirty="0" smtClean="0">
                <a:solidFill>
                  <a:schemeClr val="tx2"/>
                </a:solidFill>
                <a:latin typeface="Calibri" pitchFamily="34" charset="0"/>
                <a:cs typeface="mohammad bold art 1" pitchFamily="2" charset="-78"/>
              </a:rPr>
              <a:t> بشأن </a:t>
            </a:r>
            <a:r>
              <a:rPr lang="ar-KW" sz="2000" dirty="0">
                <a:solidFill>
                  <a:schemeClr val="tx2"/>
                </a:solidFill>
                <a:latin typeface="Calibri" pitchFamily="34" charset="0"/>
                <a:cs typeface="mohammad bold art 1" pitchFamily="2" charset="-78"/>
              </a:rPr>
              <a:t>مكافحة </a:t>
            </a:r>
            <a:r>
              <a:rPr lang="ar-KW" sz="2000" dirty="0" smtClean="0">
                <a:solidFill>
                  <a:schemeClr val="tx2"/>
                </a:solidFill>
                <a:latin typeface="Calibri" pitchFamily="34" charset="0"/>
                <a:cs typeface="mohammad bold art 1" pitchFamily="2" charset="-78"/>
              </a:rPr>
              <a:t>غسل </a:t>
            </a:r>
            <a:r>
              <a:rPr lang="ar-KW" sz="2000" dirty="0">
                <a:solidFill>
                  <a:schemeClr val="tx2"/>
                </a:solidFill>
                <a:latin typeface="Calibri" pitchFamily="34" charset="0"/>
                <a:cs typeface="mohammad bold art 1" pitchFamily="2" charset="-78"/>
              </a:rPr>
              <a:t>الأموال وتمويل </a:t>
            </a:r>
            <a:r>
              <a:rPr lang="ar-KW" sz="2000" dirty="0" smtClean="0">
                <a:solidFill>
                  <a:schemeClr val="tx2"/>
                </a:solidFill>
                <a:latin typeface="Calibri" pitchFamily="34" charset="0"/>
                <a:cs typeface="mohammad bold art 1" pitchFamily="2" charset="-78"/>
              </a:rPr>
              <a:t>الإرهاب.</a:t>
            </a:r>
            <a:endParaRPr lang="ar-KW" sz="2000" dirty="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1000" dirty="0" smtClean="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ct val="0"/>
              </a:spcBef>
              <a:spcAft>
                <a:spcPts val="600"/>
              </a:spcAft>
              <a:buNone/>
            </a:pPr>
            <a:endParaRPr lang="ar-KW" sz="20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495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6" end="16"/>
                                            </p:txEl>
                                          </p:spTgt>
                                        </p:tgtEl>
                                        <p:attrNameLst>
                                          <p:attrName>style.visibility</p:attrName>
                                        </p:attrNameLst>
                                      </p:cBhvr>
                                      <p:to>
                                        <p:strVal val="visible"/>
                                      </p:to>
                                    </p:set>
                                    <p:anim calcmode="lin" valueType="num">
                                      <p:cBhvr additive="base">
                                        <p:cTn id="19"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50" b="1" dirty="0">
                <a:solidFill>
                  <a:schemeClr val="tx2"/>
                </a:solidFill>
                <a:latin typeface="Sakkal Majalla" pitchFamily="2" charset="-78"/>
                <a:cs typeface="mohammad bold art 1" pitchFamily="2" charset="-78"/>
              </a:rPr>
              <a:t>الجزء </a:t>
            </a:r>
            <a:r>
              <a:rPr lang="ar-KW" sz="3050" b="1" dirty="0" smtClean="0">
                <a:solidFill>
                  <a:schemeClr val="tx2"/>
                </a:solidFill>
                <a:latin typeface="Sakkal Majalla" pitchFamily="2" charset="-78"/>
                <a:cs typeface="mohammad bold art 1" pitchFamily="2" charset="-78"/>
              </a:rPr>
              <a:t>الأول/ تعليمات </a:t>
            </a:r>
            <a:r>
              <a:rPr lang="ar-KW" sz="3050" b="1" dirty="0">
                <a:solidFill>
                  <a:schemeClr val="tx2"/>
                </a:solidFill>
                <a:latin typeface="Sakkal Majalla" pitchFamily="2" charset="-78"/>
                <a:cs typeface="mohammad bold art 1" pitchFamily="2" charset="-78"/>
              </a:rPr>
              <a:t>الهيئة </a:t>
            </a:r>
            <a:br>
              <a:rPr lang="ar-KW" sz="3050" b="1" dirty="0">
                <a:solidFill>
                  <a:schemeClr val="tx2"/>
                </a:solidFill>
                <a:latin typeface="Sakkal Majalla" pitchFamily="2" charset="-78"/>
                <a:cs typeface="mohammad bold art 1" pitchFamily="2" charset="-78"/>
              </a:rPr>
            </a:br>
            <a:r>
              <a:rPr lang="ar-KW" sz="3050" b="1" dirty="0">
                <a:solidFill>
                  <a:schemeClr val="tx2"/>
                </a:solidFill>
                <a:latin typeface="Sakkal Majalla" pitchFamily="2" charset="-78"/>
                <a:cs typeface="mohammad bold art 1" pitchFamily="2" charset="-78"/>
              </a:rPr>
              <a:t>رقم(</a:t>
            </a:r>
            <a:r>
              <a:rPr lang="en-US" sz="3050" b="1" dirty="0">
                <a:solidFill>
                  <a:schemeClr val="tx2"/>
                </a:solidFill>
                <a:latin typeface="Sakkal Majalla" pitchFamily="2" charset="-78"/>
                <a:cs typeface="mohammad bold art 1" pitchFamily="2" charset="-78"/>
              </a:rPr>
              <a:t>2</a:t>
            </a:r>
            <a:r>
              <a:rPr lang="ar-KW" sz="3050" b="1" dirty="0">
                <a:solidFill>
                  <a:schemeClr val="tx2"/>
                </a:solidFill>
                <a:latin typeface="Sakkal Majalla" pitchFamily="2" charset="-78"/>
                <a:cs typeface="mohammad bold art 1" pitchFamily="2" charset="-78"/>
              </a:rPr>
              <a:t>) لسنة </a:t>
            </a:r>
            <a:r>
              <a:rPr lang="en-US" sz="3050" b="1" dirty="0">
                <a:solidFill>
                  <a:schemeClr val="tx2"/>
                </a:solidFill>
                <a:latin typeface="Sakkal Majalla" pitchFamily="2" charset="-78"/>
                <a:cs typeface="mohammad bold art 1" pitchFamily="2" charset="-78"/>
              </a:rPr>
              <a:t>2015</a:t>
            </a:r>
            <a:endParaRPr lang="en-US" sz="3050"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algn="just" rtl="1" fontAlgn="base">
              <a:lnSpc>
                <a:spcPct val="120000"/>
              </a:lnSpc>
              <a:spcBef>
                <a:spcPts val="1200"/>
              </a:spcBef>
              <a:spcAft>
                <a:spcPts val="600"/>
              </a:spcAft>
              <a:buFont typeface="Wingdings" panose="05000000000000000000" pitchFamily="2" charset="2"/>
              <a:buChar char="§"/>
            </a:pPr>
            <a:r>
              <a:rPr lang="ar-KW" sz="1900" dirty="0" smtClean="0">
                <a:solidFill>
                  <a:schemeClr val="tx2"/>
                </a:solidFill>
                <a:latin typeface="Calibri" pitchFamily="34" charset="0"/>
                <a:cs typeface="mohammad bold art 1" pitchFamily="2" charset="-78"/>
              </a:rPr>
              <a:t>ونود أن نستعرض معكم أهم </a:t>
            </a:r>
            <a:r>
              <a:rPr lang="ar-KW" sz="1900" dirty="0">
                <a:solidFill>
                  <a:schemeClr val="tx2"/>
                </a:solidFill>
                <a:latin typeface="Calibri" pitchFamily="34" charset="0"/>
                <a:cs typeface="mohammad bold art 1" pitchFamily="2" charset="-78"/>
              </a:rPr>
              <a:t>ما ورد من تعديلات على بعض بنود تعليمات الهيئة بشأن مكافحة غسل الأموال وتمويل </a:t>
            </a:r>
            <a:r>
              <a:rPr lang="ar-KW" sz="1900" dirty="0" smtClean="0">
                <a:solidFill>
                  <a:schemeClr val="tx2"/>
                </a:solidFill>
                <a:latin typeface="Calibri" pitchFamily="34" charset="0"/>
                <a:cs typeface="mohammad bold art 1" pitchFamily="2" charset="-78"/>
              </a:rPr>
              <a:t>الإرهاب:</a:t>
            </a:r>
          </a:p>
          <a:p>
            <a:pPr algn="just" rtl="1" fontAlgn="base">
              <a:lnSpc>
                <a:spcPct val="120000"/>
              </a:lnSpc>
              <a:spcBef>
                <a:spcPts val="1200"/>
              </a:spcBef>
              <a:spcAft>
                <a:spcPts val="600"/>
              </a:spcAft>
              <a:buFont typeface="Wingdings" panose="05000000000000000000" pitchFamily="2" charset="2"/>
              <a:buChar char="§"/>
            </a:pPr>
            <a:endParaRPr lang="ar-KW" sz="2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r>
              <a:rPr lang="ar-KW" sz="1900" dirty="0">
                <a:solidFill>
                  <a:schemeClr val="tx2"/>
                </a:solidFill>
                <a:latin typeface="Calibri" pitchFamily="34" charset="0"/>
                <a:cs typeface="mohammad bold art 1" pitchFamily="2" charset="-78"/>
              </a:rPr>
              <a:t>البند (أولاً) </a:t>
            </a:r>
            <a:r>
              <a:rPr lang="ar-KW" sz="1900" dirty="0" smtClean="0">
                <a:solidFill>
                  <a:schemeClr val="tx2"/>
                </a:solidFill>
                <a:latin typeface="Calibri" pitchFamily="34" charset="0"/>
                <a:cs typeface="mohammad bold art 1" pitchFamily="2" charset="-78"/>
              </a:rPr>
              <a:t>التعريفات: </a:t>
            </a:r>
            <a:endParaRPr lang="ar-KW" sz="1900" dirty="0">
              <a:solidFill>
                <a:schemeClr val="tx2"/>
              </a:solidFill>
              <a:latin typeface="Calibri" pitchFamily="34" charset="0"/>
              <a:cs typeface="mohammad bold art 1" pitchFamily="2" charset="-78"/>
            </a:endParaRPr>
          </a:p>
          <a:p>
            <a:pPr marL="1080000" indent="-457200" algn="just" rtl="1" fontAlgn="base">
              <a:lnSpc>
                <a:spcPct val="140000"/>
              </a:lnSpc>
              <a:spcBef>
                <a:spcPct val="0"/>
              </a:spcBef>
              <a:spcAft>
                <a:spcPts val="600"/>
              </a:spcAft>
              <a:buFont typeface="Wingdings" panose="05000000000000000000" pitchFamily="2" charset="2"/>
              <a:buChar char="ü"/>
            </a:pPr>
            <a:r>
              <a:rPr lang="ar-KW" sz="1900" u="sng" dirty="0" smtClean="0">
                <a:solidFill>
                  <a:schemeClr val="tx2"/>
                </a:solidFill>
                <a:latin typeface="Calibri" pitchFamily="34" charset="0"/>
                <a:cs typeface="mohammad bold art 1" pitchFamily="2" charset="-78"/>
              </a:rPr>
              <a:t>التعديل:</a:t>
            </a:r>
            <a:r>
              <a:rPr lang="ar-KW" sz="1900" dirty="0" smtClean="0">
                <a:solidFill>
                  <a:schemeClr val="tx2"/>
                </a:solidFill>
                <a:latin typeface="Calibri" pitchFamily="34" charset="0"/>
                <a:cs typeface="mohammad bold art 1" pitchFamily="2" charset="-78"/>
              </a:rPr>
              <a:t> إلغاء </a:t>
            </a:r>
            <a:r>
              <a:rPr lang="ar-KW" sz="1900" dirty="0">
                <a:solidFill>
                  <a:schemeClr val="tx2"/>
                </a:solidFill>
                <a:latin typeface="Calibri" pitchFamily="34" charset="0"/>
                <a:cs typeface="mohammad bold art 1" pitchFamily="2" charset="-78"/>
              </a:rPr>
              <a:t>بعض التعريفات الواردة في التعليمات نظراً لورودها في نص القانون رقم (</a:t>
            </a:r>
            <a:r>
              <a:rPr lang="en-US" sz="1900" dirty="0">
                <a:solidFill>
                  <a:schemeClr val="tx2"/>
                </a:solidFill>
                <a:latin typeface="Calibri" pitchFamily="34" charset="0"/>
                <a:cs typeface="mohammad bold art 1" pitchFamily="2" charset="-78"/>
              </a:rPr>
              <a:t>106</a:t>
            </a:r>
            <a:r>
              <a:rPr lang="ar-KW" sz="1900" dirty="0">
                <a:solidFill>
                  <a:schemeClr val="tx2"/>
                </a:solidFill>
                <a:latin typeface="Calibri" pitchFamily="34" charset="0"/>
                <a:cs typeface="mohammad bold art 1" pitchFamily="2" charset="-78"/>
              </a:rPr>
              <a:t>) لسنة </a:t>
            </a:r>
            <a:r>
              <a:rPr lang="en-US" sz="1900" dirty="0" smtClean="0">
                <a:solidFill>
                  <a:schemeClr val="tx2"/>
                </a:solidFill>
                <a:latin typeface="Calibri" pitchFamily="34" charset="0"/>
                <a:cs typeface="mohammad bold art 1" pitchFamily="2" charset="-78"/>
              </a:rPr>
              <a:t>2013</a:t>
            </a:r>
            <a:r>
              <a:rPr lang="ar-KW" sz="1900" dirty="0" smtClean="0">
                <a:solidFill>
                  <a:schemeClr val="tx2"/>
                </a:solidFill>
                <a:latin typeface="Calibri" pitchFamily="34" charset="0"/>
                <a:cs typeface="mohammad bold art 1" pitchFamily="2" charset="-78"/>
              </a:rPr>
              <a:t>، منها وعلى سبيل المثال (الجهات الرقابية، الجهات المختصة، الحساب، الأموال، الأشخاص السياسيون ذوو المخاطر العالية بحكم منصبهم)</a:t>
            </a:r>
          </a:p>
          <a:p>
            <a:pPr marL="622800" indent="0" algn="r"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ct val="0"/>
              </a:spcBef>
              <a:spcAft>
                <a:spcPts val="600"/>
              </a:spcAft>
              <a:buNone/>
            </a:pPr>
            <a:endParaRPr lang="ar-KW" sz="20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1225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2" end="22"/>
                                            </p:txEl>
                                          </p:spTgt>
                                        </p:tgtEl>
                                        <p:attrNameLst>
                                          <p:attrName>style.visibility</p:attrName>
                                        </p:attrNameLst>
                                      </p:cBhvr>
                                      <p:to>
                                        <p:strVal val="visible"/>
                                      </p:to>
                                    </p:set>
                                    <p:anim calcmode="lin" valueType="num">
                                      <p:cBhvr additive="base">
                                        <p:cTn id="7" dur="500" fill="hold"/>
                                        <p:tgtEl>
                                          <p:spTgt spid="3">
                                            <p:txEl>
                                              <p:pRg st="22" end="2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2" end="2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50" b="1" dirty="0">
                <a:solidFill>
                  <a:schemeClr val="tx2"/>
                </a:solidFill>
                <a:latin typeface="Sakkal Majalla" pitchFamily="2" charset="-78"/>
                <a:cs typeface="mohammad bold art 1" pitchFamily="2" charset="-78"/>
              </a:rPr>
              <a:t>الجزء </a:t>
            </a:r>
            <a:r>
              <a:rPr lang="ar-KW" sz="3050" b="1" dirty="0" smtClean="0">
                <a:solidFill>
                  <a:schemeClr val="tx2"/>
                </a:solidFill>
                <a:latin typeface="Sakkal Majalla" pitchFamily="2" charset="-78"/>
                <a:cs typeface="mohammad bold art 1" pitchFamily="2" charset="-78"/>
              </a:rPr>
              <a:t>الأول/ تعليمات </a:t>
            </a:r>
            <a:r>
              <a:rPr lang="ar-KW" sz="3050" b="1" dirty="0">
                <a:solidFill>
                  <a:schemeClr val="tx2"/>
                </a:solidFill>
                <a:latin typeface="Sakkal Majalla" pitchFamily="2" charset="-78"/>
                <a:cs typeface="mohammad bold art 1" pitchFamily="2" charset="-78"/>
              </a:rPr>
              <a:t>الهيئة </a:t>
            </a:r>
            <a:br>
              <a:rPr lang="ar-KW" sz="3050" b="1" dirty="0">
                <a:solidFill>
                  <a:schemeClr val="tx2"/>
                </a:solidFill>
                <a:latin typeface="Sakkal Majalla" pitchFamily="2" charset="-78"/>
                <a:cs typeface="mohammad bold art 1" pitchFamily="2" charset="-78"/>
              </a:rPr>
            </a:br>
            <a:r>
              <a:rPr lang="ar-KW" sz="3050" b="1" dirty="0">
                <a:solidFill>
                  <a:schemeClr val="tx2"/>
                </a:solidFill>
                <a:latin typeface="Sakkal Majalla" pitchFamily="2" charset="-78"/>
                <a:cs typeface="mohammad bold art 1" pitchFamily="2" charset="-78"/>
              </a:rPr>
              <a:t>رقم(</a:t>
            </a:r>
            <a:r>
              <a:rPr lang="en-US" sz="3050" b="1" dirty="0">
                <a:solidFill>
                  <a:schemeClr val="tx2"/>
                </a:solidFill>
                <a:latin typeface="Sakkal Majalla" pitchFamily="2" charset="-78"/>
                <a:cs typeface="mohammad bold art 1" pitchFamily="2" charset="-78"/>
              </a:rPr>
              <a:t>2</a:t>
            </a:r>
            <a:r>
              <a:rPr lang="ar-KW" sz="3050" b="1" dirty="0">
                <a:solidFill>
                  <a:schemeClr val="tx2"/>
                </a:solidFill>
                <a:latin typeface="Sakkal Majalla" pitchFamily="2" charset="-78"/>
                <a:cs typeface="mohammad bold art 1" pitchFamily="2" charset="-78"/>
              </a:rPr>
              <a:t>) لسنة </a:t>
            </a:r>
            <a:r>
              <a:rPr lang="en-US" sz="3050" b="1" dirty="0">
                <a:solidFill>
                  <a:schemeClr val="tx2"/>
                </a:solidFill>
                <a:latin typeface="Sakkal Majalla" pitchFamily="2" charset="-78"/>
                <a:cs typeface="mohammad bold art 1" pitchFamily="2" charset="-78"/>
              </a:rPr>
              <a:t>2015</a:t>
            </a:r>
            <a:endParaRPr lang="en-US" sz="3050"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algn="just" rtl="1" fontAlgn="base">
              <a:lnSpc>
                <a:spcPct val="120000"/>
              </a:lnSpc>
              <a:spcBef>
                <a:spcPts val="1200"/>
              </a:spcBef>
              <a:spcAft>
                <a:spcPts val="600"/>
              </a:spcAft>
              <a:buFont typeface="Wingdings" panose="05000000000000000000" pitchFamily="2" charset="2"/>
              <a:buChar char="§"/>
            </a:pPr>
            <a:r>
              <a:rPr lang="ar-KW" sz="1900" dirty="0" smtClean="0">
                <a:solidFill>
                  <a:schemeClr val="tx2"/>
                </a:solidFill>
                <a:latin typeface="Calibri" pitchFamily="34" charset="0"/>
                <a:cs typeface="mohammad bold art 1" pitchFamily="2" charset="-78"/>
              </a:rPr>
              <a:t>(يتبع)، أهم </a:t>
            </a:r>
            <a:r>
              <a:rPr lang="ar-KW" sz="1900" dirty="0">
                <a:solidFill>
                  <a:schemeClr val="tx2"/>
                </a:solidFill>
                <a:latin typeface="Calibri" pitchFamily="34" charset="0"/>
                <a:cs typeface="mohammad bold art 1" pitchFamily="2" charset="-78"/>
              </a:rPr>
              <a:t>ما ورد من تعديلات على بعض بنود تعليمات الهيئة بشأن مكافحة غسل الأموال وتمويل </a:t>
            </a:r>
            <a:r>
              <a:rPr lang="ar-KW" sz="1900" dirty="0" smtClean="0">
                <a:solidFill>
                  <a:schemeClr val="tx2"/>
                </a:solidFill>
                <a:latin typeface="Calibri" pitchFamily="34" charset="0"/>
                <a:cs typeface="mohammad bold art 1" pitchFamily="2" charset="-78"/>
              </a:rPr>
              <a:t>الإرهاب:</a:t>
            </a:r>
          </a:p>
          <a:p>
            <a:pPr marL="0" indent="0" algn="just" rtl="1" fontAlgn="base">
              <a:lnSpc>
                <a:spcPct val="120000"/>
              </a:lnSpc>
              <a:spcBef>
                <a:spcPts val="1200"/>
              </a:spcBef>
              <a:spcAft>
                <a:spcPts val="600"/>
              </a:spcAft>
              <a:buNone/>
            </a:pPr>
            <a:endParaRPr lang="ar-KW" sz="2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mj-lt"/>
              <a:buAutoNum type="arabicParenR" startAt="2"/>
            </a:pPr>
            <a:r>
              <a:rPr lang="ar-KW" sz="1900" dirty="0" smtClean="0">
                <a:solidFill>
                  <a:schemeClr val="tx2"/>
                </a:solidFill>
                <a:latin typeface="Calibri" pitchFamily="34" charset="0"/>
                <a:cs typeface="mohammad bold art 1" pitchFamily="2" charset="-78"/>
              </a:rPr>
              <a:t>البند </a:t>
            </a:r>
            <a:r>
              <a:rPr lang="ar-KW" sz="1900" dirty="0">
                <a:solidFill>
                  <a:schemeClr val="tx2"/>
                </a:solidFill>
                <a:latin typeface="Calibri" pitchFamily="34" charset="0"/>
                <a:cs typeface="mohammad bold art 1" pitchFamily="2" charset="-78"/>
              </a:rPr>
              <a:t>(رابعاً) المبالغ </a:t>
            </a:r>
            <a:r>
              <a:rPr lang="ar-KW" sz="1900" dirty="0" smtClean="0">
                <a:solidFill>
                  <a:schemeClr val="tx2"/>
                </a:solidFill>
                <a:latin typeface="Calibri" pitchFamily="34" charset="0"/>
                <a:cs typeface="mohammad bold art 1" pitchFamily="2" charset="-78"/>
              </a:rPr>
              <a:t>النقدية: </a:t>
            </a:r>
          </a:p>
          <a:p>
            <a:pPr marL="1080000" indent="-457200" algn="just" rtl="1" fontAlgn="base">
              <a:lnSpc>
                <a:spcPct val="120000"/>
              </a:lnSpc>
              <a:spcBef>
                <a:spcPct val="0"/>
              </a:spcBef>
              <a:spcAft>
                <a:spcPts val="600"/>
              </a:spcAft>
              <a:buFont typeface="Wingdings" panose="05000000000000000000" pitchFamily="2" charset="2"/>
              <a:buChar char="ü"/>
            </a:pPr>
            <a:r>
              <a:rPr lang="ar-KW" sz="1900" u="sng" dirty="0" smtClean="0">
                <a:solidFill>
                  <a:schemeClr val="tx2"/>
                </a:solidFill>
                <a:latin typeface="Calibri" pitchFamily="34" charset="0"/>
                <a:cs typeface="mohammad bold art 1" pitchFamily="2" charset="-78"/>
              </a:rPr>
              <a:t>التعديل:</a:t>
            </a:r>
            <a:r>
              <a:rPr lang="ar-KW" sz="1900" dirty="0" smtClean="0">
                <a:solidFill>
                  <a:schemeClr val="tx2"/>
                </a:solidFill>
                <a:latin typeface="Calibri" pitchFamily="34" charset="0"/>
                <a:cs typeface="mohammad bold art 1" pitchFamily="2" charset="-78"/>
              </a:rPr>
              <a:t> يعتبر الالتزام </a:t>
            </a:r>
            <a:r>
              <a:rPr lang="ar-KW" sz="1900" u="sng" dirty="0" smtClean="0">
                <a:solidFill>
                  <a:srgbClr val="FF0000"/>
                </a:solidFill>
                <a:latin typeface="Calibri" pitchFamily="34" charset="0"/>
                <a:cs typeface="mohammad bold art 1" pitchFamily="2" charset="-78"/>
              </a:rPr>
              <a:t>بعدم قبول</a:t>
            </a:r>
            <a:r>
              <a:rPr lang="ar-KW" sz="1900" dirty="0" smtClean="0">
                <a:solidFill>
                  <a:schemeClr val="tx2"/>
                </a:solidFill>
                <a:latin typeface="Calibri" pitchFamily="34" charset="0"/>
                <a:cs typeface="mohammad bold art 1" pitchFamily="2" charset="-78"/>
              </a:rPr>
              <a:t> التعامل بمبالغ نقدية سائلة من العميل لغرض استثماري أو مقابل خدمة قدمها إلى العميل سوآءا في بداية علاقة العمل أم خلالها </a:t>
            </a:r>
            <a:r>
              <a:rPr lang="ar-KW" sz="1900" u="sng" dirty="0" smtClean="0">
                <a:solidFill>
                  <a:srgbClr val="FF0000"/>
                </a:solidFill>
                <a:latin typeface="Calibri" pitchFamily="34" charset="0"/>
                <a:cs typeface="mohammad bold art 1" pitchFamily="2" charset="-78"/>
              </a:rPr>
              <a:t>قائم ومستمر</a:t>
            </a:r>
            <a:r>
              <a:rPr lang="ar-KW" sz="1900" dirty="0" smtClean="0">
                <a:solidFill>
                  <a:schemeClr val="tx2"/>
                </a:solidFill>
                <a:latin typeface="Calibri" pitchFamily="34" charset="0"/>
                <a:cs typeface="mohammad bold art 1" pitchFamily="2" charset="-78"/>
              </a:rPr>
              <a:t>.</a:t>
            </a:r>
            <a:r>
              <a:rPr lang="ar-KW" sz="1900" dirty="0">
                <a:solidFill>
                  <a:schemeClr val="tx2"/>
                </a:solidFill>
                <a:latin typeface="Calibri" pitchFamily="34" charset="0"/>
                <a:cs typeface="mohammad bold art 1" pitchFamily="2" charset="-78"/>
              </a:rPr>
              <a:t> </a:t>
            </a:r>
            <a:r>
              <a:rPr lang="ar-KW" sz="1900" dirty="0" smtClean="0">
                <a:solidFill>
                  <a:schemeClr val="tx2"/>
                </a:solidFill>
                <a:latin typeface="Calibri" pitchFamily="34" charset="0"/>
                <a:cs typeface="mohammad bold art 1" pitchFamily="2" charset="-78"/>
              </a:rPr>
              <a:t>ولكن </a:t>
            </a:r>
            <a:r>
              <a:rPr lang="ar-KW" sz="1900" dirty="0">
                <a:solidFill>
                  <a:schemeClr val="tx2"/>
                </a:solidFill>
                <a:latin typeface="Calibri" pitchFamily="34" charset="0"/>
                <a:cs typeface="mohammad bold art 1" pitchFamily="2" charset="-78"/>
              </a:rPr>
              <a:t>تم استثناء الرسوم الرمزية للخدمات التي يقدمها الشخص المرخص له مثل رسوم فتح الحساب، ورسوم طباعة المستندات والشهادات بأنواعها المختلفة، وغيرها من الخدمات التي يقدمها الشخص المرخص له من الالتزام المشار إليه أعلاه وفقاً للضوابط المذكورة في البند(رابعاً) من التعليمات بعد تعديله.</a:t>
            </a:r>
          </a:p>
          <a:p>
            <a:pPr marL="622800" indent="0" algn="r"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ct val="0"/>
              </a:spcBef>
              <a:spcAft>
                <a:spcPts val="600"/>
              </a:spcAft>
              <a:buNone/>
            </a:pPr>
            <a:endParaRPr lang="ar-KW" sz="20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1229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2" end="22"/>
                                            </p:txEl>
                                          </p:spTgt>
                                        </p:tgtEl>
                                        <p:attrNameLst>
                                          <p:attrName>style.visibility</p:attrName>
                                        </p:attrNameLst>
                                      </p:cBhvr>
                                      <p:to>
                                        <p:strVal val="visible"/>
                                      </p:to>
                                    </p:set>
                                    <p:anim calcmode="lin" valueType="num">
                                      <p:cBhvr additive="base">
                                        <p:cTn id="7" dur="500" fill="hold"/>
                                        <p:tgtEl>
                                          <p:spTgt spid="3">
                                            <p:txEl>
                                              <p:pRg st="22" end="2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2" end="2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50" b="1" dirty="0">
                <a:solidFill>
                  <a:schemeClr val="tx2"/>
                </a:solidFill>
                <a:latin typeface="Sakkal Majalla" pitchFamily="2" charset="-78"/>
                <a:cs typeface="mohammad bold art 1" pitchFamily="2" charset="-78"/>
              </a:rPr>
              <a:t>الجزء </a:t>
            </a:r>
            <a:r>
              <a:rPr lang="ar-KW" sz="3050" b="1" dirty="0" smtClean="0">
                <a:solidFill>
                  <a:schemeClr val="tx2"/>
                </a:solidFill>
                <a:latin typeface="Sakkal Majalla" pitchFamily="2" charset="-78"/>
                <a:cs typeface="mohammad bold art 1" pitchFamily="2" charset="-78"/>
              </a:rPr>
              <a:t>الأول/ تعليمات </a:t>
            </a:r>
            <a:r>
              <a:rPr lang="ar-KW" sz="3050" b="1" dirty="0">
                <a:solidFill>
                  <a:schemeClr val="tx2"/>
                </a:solidFill>
                <a:latin typeface="Sakkal Majalla" pitchFamily="2" charset="-78"/>
                <a:cs typeface="mohammad bold art 1" pitchFamily="2" charset="-78"/>
              </a:rPr>
              <a:t>الهيئة </a:t>
            </a:r>
            <a:br>
              <a:rPr lang="ar-KW" sz="3050" b="1" dirty="0">
                <a:solidFill>
                  <a:schemeClr val="tx2"/>
                </a:solidFill>
                <a:latin typeface="Sakkal Majalla" pitchFamily="2" charset="-78"/>
                <a:cs typeface="mohammad bold art 1" pitchFamily="2" charset="-78"/>
              </a:rPr>
            </a:br>
            <a:r>
              <a:rPr lang="ar-KW" sz="3050" b="1" dirty="0">
                <a:solidFill>
                  <a:schemeClr val="tx2"/>
                </a:solidFill>
                <a:latin typeface="Sakkal Majalla" pitchFamily="2" charset="-78"/>
                <a:cs typeface="mohammad bold art 1" pitchFamily="2" charset="-78"/>
              </a:rPr>
              <a:t>رقم(</a:t>
            </a:r>
            <a:r>
              <a:rPr lang="en-US" sz="3050" b="1" dirty="0">
                <a:solidFill>
                  <a:schemeClr val="tx2"/>
                </a:solidFill>
                <a:latin typeface="Sakkal Majalla" pitchFamily="2" charset="-78"/>
                <a:cs typeface="mohammad bold art 1" pitchFamily="2" charset="-78"/>
              </a:rPr>
              <a:t>2</a:t>
            </a:r>
            <a:r>
              <a:rPr lang="ar-KW" sz="3050" b="1" dirty="0">
                <a:solidFill>
                  <a:schemeClr val="tx2"/>
                </a:solidFill>
                <a:latin typeface="Sakkal Majalla" pitchFamily="2" charset="-78"/>
                <a:cs typeface="mohammad bold art 1" pitchFamily="2" charset="-78"/>
              </a:rPr>
              <a:t>) لسنة </a:t>
            </a:r>
            <a:r>
              <a:rPr lang="en-US" sz="3050" b="1" dirty="0">
                <a:solidFill>
                  <a:schemeClr val="tx2"/>
                </a:solidFill>
                <a:latin typeface="Sakkal Majalla" pitchFamily="2" charset="-78"/>
                <a:cs typeface="mohammad bold art 1" pitchFamily="2" charset="-78"/>
              </a:rPr>
              <a:t>2015</a:t>
            </a:r>
            <a:endParaRPr lang="en-US" sz="3050"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algn="just" rtl="1" fontAlgn="base">
              <a:lnSpc>
                <a:spcPct val="120000"/>
              </a:lnSpc>
              <a:spcBef>
                <a:spcPts val="1200"/>
              </a:spcBef>
              <a:spcAft>
                <a:spcPts val="600"/>
              </a:spcAft>
              <a:buFont typeface="Wingdings" panose="05000000000000000000" pitchFamily="2" charset="2"/>
              <a:buChar char="§"/>
            </a:pPr>
            <a:r>
              <a:rPr lang="ar-KW" sz="2000" dirty="0">
                <a:solidFill>
                  <a:schemeClr val="tx2"/>
                </a:solidFill>
                <a:latin typeface="Calibri" pitchFamily="34" charset="0"/>
                <a:cs typeface="mohammad bold art 1" pitchFamily="2" charset="-78"/>
              </a:rPr>
              <a:t>(يتبع)، أهم ما ورد من تعديلات على بعض بنود تعليمات الهيئة بشأن مكافحة غسل الأموال وتمويل </a:t>
            </a:r>
            <a:r>
              <a:rPr lang="ar-KW" sz="2000" dirty="0" smtClean="0">
                <a:solidFill>
                  <a:schemeClr val="tx2"/>
                </a:solidFill>
                <a:latin typeface="Calibri" pitchFamily="34" charset="0"/>
                <a:cs typeface="mohammad bold art 1" pitchFamily="2" charset="-78"/>
              </a:rPr>
              <a:t>الإرهاب:</a:t>
            </a: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mj-lt"/>
              <a:buAutoNum type="arabicParenR" startAt="3"/>
            </a:pPr>
            <a:r>
              <a:rPr lang="ar-KW" sz="1900" dirty="0" smtClean="0">
                <a:solidFill>
                  <a:schemeClr val="tx2"/>
                </a:solidFill>
                <a:latin typeface="Calibri" pitchFamily="34" charset="0"/>
                <a:cs typeface="mohammad bold art 1" pitchFamily="2" charset="-78"/>
              </a:rPr>
              <a:t>البند </a:t>
            </a:r>
            <a:r>
              <a:rPr lang="ar-KW" sz="1900" dirty="0">
                <a:solidFill>
                  <a:schemeClr val="tx2"/>
                </a:solidFill>
                <a:latin typeface="Calibri" pitchFamily="34" charset="0"/>
                <a:cs typeface="mohammad bold art 1" pitchFamily="2" charset="-78"/>
              </a:rPr>
              <a:t>(سابعاً) الأحكام العامة لإجراءات العناية الواجبة تجاه </a:t>
            </a:r>
            <a:r>
              <a:rPr lang="ar-KW" sz="1900" dirty="0" smtClean="0">
                <a:solidFill>
                  <a:schemeClr val="tx2"/>
                </a:solidFill>
                <a:latin typeface="Calibri" pitchFamily="34" charset="0"/>
                <a:cs typeface="mohammad bold art 1" pitchFamily="2" charset="-78"/>
              </a:rPr>
              <a:t>العميل: </a:t>
            </a:r>
          </a:p>
          <a:p>
            <a:pPr marL="1080000" indent="-457200" algn="just" rtl="1" fontAlgn="base">
              <a:lnSpc>
                <a:spcPct val="140000"/>
              </a:lnSpc>
              <a:spcBef>
                <a:spcPct val="0"/>
              </a:spcBef>
              <a:spcAft>
                <a:spcPts val="600"/>
              </a:spcAft>
              <a:buFont typeface="Wingdings" panose="05000000000000000000" pitchFamily="2" charset="2"/>
              <a:buChar char="ü"/>
            </a:pPr>
            <a:r>
              <a:rPr lang="ar-KW" sz="1900" u="sng" dirty="0" smtClean="0">
                <a:solidFill>
                  <a:schemeClr val="tx2"/>
                </a:solidFill>
                <a:latin typeface="Calibri" pitchFamily="34" charset="0"/>
                <a:cs typeface="mohammad bold art 1" pitchFamily="2" charset="-78"/>
              </a:rPr>
              <a:t>التعديل الأول:</a:t>
            </a:r>
            <a:r>
              <a:rPr lang="ar-KW" sz="1900" dirty="0" smtClean="0">
                <a:solidFill>
                  <a:schemeClr val="tx2"/>
                </a:solidFill>
                <a:latin typeface="Calibri" pitchFamily="34" charset="0"/>
                <a:cs typeface="mohammad bold art 1" pitchFamily="2" charset="-78"/>
              </a:rPr>
              <a:t> تم</a:t>
            </a:r>
            <a:r>
              <a:rPr lang="ar-KW" sz="1900" dirty="0" smtClean="0">
                <a:solidFill>
                  <a:srgbClr val="FF0000"/>
                </a:solidFill>
                <a:latin typeface="Calibri" pitchFamily="34" charset="0"/>
                <a:cs typeface="mohammad bold art 1" pitchFamily="2" charset="-78"/>
              </a:rPr>
              <a:t> </a:t>
            </a:r>
            <a:r>
              <a:rPr lang="ar-KW" sz="1900" dirty="0">
                <a:solidFill>
                  <a:schemeClr val="tx2"/>
                </a:solidFill>
                <a:latin typeface="Calibri" pitchFamily="34" charset="0"/>
                <a:cs typeface="mohammad bold art 1" pitchFamily="2" charset="-78"/>
              </a:rPr>
              <a:t>تعديل الوثائق والمستندات الرسمية المطلوبة للتحقق من هوية العميل والمستفيد الفعلي والتي وردت في الفقرة رقم</a:t>
            </a:r>
            <a:r>
              <a:rPr lang="en-US" sz="1900" dirty="0">
                <a:solidFill>
                  <a:schemeClr val="tx2"/>
                </a:solidFill>
                <a:latin typeface="Calibri" pitchFamily="34" charset="0"/>
                <a:cs typeface="mohammad bold art 1" pitchFamily="2" charset="-78"/>
              </a:rPr>
              <a:t> </a:t>
            </a:r>
            <a:r>
              <a:rPr lang="ar-KW" sz="1900" dirty="0">
                <a:solidFill>
                  <a:schemeClr val="tx2"/>
                </a:solidFill>
                <a:latin typeface="Calibri" pitchFamily="34" charset="0"/>
                <a:cs typeface="mohammad bold art 1" pitchFamily="2" charset="-78"/>
              </a:rPr>
              <a:t>(</a:t>
            </a:r>
            <a:r>
              <a:rPr lang="en-US" sz="1900" dirty="0">
                <a:solidFill>
                  <a:schemeClr val="tx2"/>
                </a:solidFill>
                <a:latin typeface="Calibri" pitchFamily="34" charset="0"/>
                <a:cs typeface="mohammad bold art 1" pitchFamily="2" charset="-78"/>
              </a:rPr>
              <a:t>4</a:t>
            </a:r>
            <a:r>
              <a:rPr lang="ar-KW" sz="1900" dirty="0">
                <a:solidFill>
                  <a:schemeClr val="tx2"/>
                </a:solidFill>
                <a:latin typeface="Calibri" pitchFamily="34" charset="0"/>
                <a:cs typeface="mohammad bold art 1" pitchFamily="2" charset="-78"/>
              </a:rPr>
              <a:t>) من البند (سابعاً) من تعليمات الهيئة السابقة بشأن مكافحة غسل الأموال وتمويل الإرهاب لتكون على النحو التالي:</a:t>
            </a:r>
          </a:p>
          <a:p>
            <a:pPr marL="1440000" lvl="0" algn="r" rtl="1">
              <a:buFont typeface="+mj-lt"/>
              <a:buAutoNum type="arabicPeriod"/>
            </a:pPr>
            <a:r>
              <a:rPr lang="ar-KW" sz="2000" dirty="0">
                <a:solidFill>
                  <a:schemeClr val="tx2"/>
                </a:solidFill>
                <a:latin typeface="Calibri" pitchFamily="34" charset="0"/>
                <a:cs typeface="mohammad bold art 1" pitchFamily="2" charset="-78"/>
              </a:rPr>
              <a:t>البطاقة المدنية للمواطنين والمقيمين</a:t>
            </a:r>
            <a:r>
              <a:rPr lang="ar-KW" sz="2000" dirty="0" smtClean="0">
                <a:solidFill>
                  <a:schemeClr val="tx2"/>
                </a:solidFill>
                <a:latin typeface="Calibri" pitchFamily="34" charset="0"/>
                <a:cs typeface="mohammad bold art 1" pitchFamily="2" charset="-78"/>
              </a:rPr>
              <a:t>.</a:t>
            </a:r>
          </a:p>
          <a:p>
            <a:pPr marL="1440000" lvl="0" algn="r" rtl="1">
              <a:buFont typeface="+mj-lt"/>
              <a:buAutoNum type="arabicPeriod"/>
            </a:pPr>
            <a:endParaRPr lang="en-US" sz="900" dirty="0">
              <a:solidFill>
                <a:schemeClr val="tx2"/>
              </a:solidFill>
              <a:latin typeface="Calibri" pitchFamily="34" charset="0"/>
              <a:cs typeface="mohammad bold art 1" pitchFamily="2" charset="-78"/>
            </a:endParaRPr>
          </a:p>
          <a:p>
            <a:pPr marL="1440000" lvl="0" algn="r" rtl="1">
              <a:buFont typeface="+mj-lt"/>
              <a:buAutoNum type="arabicPeriod"/>
            </a:pPr>
            <a:r>
              <a:rPr lang="ar-KW" sz="2000" dirty="0">
                <a:solidFill>
                  <a:schemeClr val="tx2"/>
                </a:solidFill>
                <a:latin typeface="Calibri" pitchFamily="34" charset="0"/>
                <a:cs typeface="mohammad bold art 1" pitchFamily="2" charset="-78"/>
              </a:rPr>
              <a:t>جواز السفر أو وثيقة السفر للأشخاص غير المقيمين في دولة الكويت.</a:t>
            </a:r>
            <a:endParaRPr lang="en-US" sz="2000" dirty="0">
              <a:solidFill>
                <a:schemeClr val="tx2"/>
              </a:solidFill>
              <a:latin typeface="Calibri" pitchFamily="34" charset="0"/>
              <a:cs typeface="mohammad bold art 1" pitchFamily="2" charset="-78"/>
            </a:endParaRPr>
          </a:p>
          <a:p>
            <a:pPr marL="622800" indent="0" algn="just" rtl="1" fontAlgn="base">
              <a:lnSpc>
                <a:spcPct val="140000"/>
              </a:lnSpc>
              <a:spcBef>
                <a:spcPct val="0"/>
              </a:spcBef>
              <a:spcAft>
                <a:spcPts val="600"/>
              </a:spcAft>
              <a:buNone/>
            </a:pPr>
            <a:endParaRPr lang="ar-KW" sz="1900" dirty="0">
              <a:solidFill>
                <a:schemeClr val="tx2"/>
              </a:solidFill>
              <a:latin typeface="Calibri" pitchFamily="34" charset="0"/>
              <a:cs typeface="mohammad bold art 1" pitchFamily="2" charset="-78"/>
            </a:endParaRPr>
          </a:p>
          <a:p>
            <a:pPr marL="622800" indent="0" algn="r"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ct val="0"/>
              </a:spcBef>
              <a:spcAft>
                <a:spcPts val="600"/>
              </a:spcAft>
              <a:buNone/>
            </a:pPr>
            <a:endParaRPr lang="ar-KW" sz="20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7969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5" end="25"/>
                                            </p:txEl>
                                          </p:spTgt>
                                        </p:tgtEl>
                                        <p:attrNameLst>
                                          <p:attrName>style.visibility</p:attrName>
                                        </p:attrNameLst>
                                      </p:cBhvr>
                                      <p:to>
                                        <p:strVal val="visible"/>
                                      </p:to>
                                    </p:set>
                                    <p:anim calcmode="lin" valueType="num">
                                      <p:cBhvr additive="base">
                                        <p:cTn id="7" dur="500" fill="hold"/>
                                        <p:tgtEl>
                                          <p:spTgt spid="3">
                                            <p:txEl>
                                              <p:pRg st="25" end="2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5" end="2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3354</TotalTime>
  <Words>2595</Words>
  <Application>Microsoft Office PowerPoint</Application>
  <PresentationFormat>On-screen Show (4:3)</PresentationFormat>
  <Paragraphs>444</Paragraphs>
  <Slides>30</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microsoft sans serif</vt:lpstr>
      <vt:lpstr>mohammad bold art 1</vt:lpstr>
      <vt:lpstr>Sakkal Majalla</vt:lpstr>
      <vt:lpstr>Wingdings</vt:lpstr>
      <vt:lpstr>Office Theme</vt:lpstr>
      <vt:lpstr>ورشة عمل </vt:lpstr>
      <vt:lpstr>مقدمــــــــة</vt:lpstr>
      <vt:lpstr>مقدمــــــــة</vt:lpstr>
      <vt:lpstr>محتوى أعمال الورشة</vt:lpstr>
      <vt:lpstr>محتوى أعمال الورشة</vt:lpstr>
      <vt:lpstr>الجزء الأول/ تعليمات الهيئة  رقم(2) لسنة 2015</vt:lpstr>
      <vt:lpstr>الجزء الأول/ تعليمات الهيئة  رقم(2) لسنة 2015</vt:lpstr>
      <vt:lpstr>الجزء الأول/ تعليمات الهيئة  رقم(2) لسنة 2015</vt:lpstr>
      <vt:lpstr>الجزء الأول/ تعليمات الهيئة  رقم(2) لسنة 2015</vt:lpstr>
      <vt:lpstr>الجزء الأول/ تعليمات الهيئة  رقم(2) لسنة 2015</vt:lpstr>
      <vt:lpstr>الجزء الأول/ تعليمات الهيئة  رقم(2) لسنة 2015</vt:lpstr>
      <vt:lpstr>الجزء الأول/ تعليمات الهيئة  رقم(2) لسنة 2015</vt:lpstr>
      <vt:lpstr>الجزء الأول/ تعليمات الهيئة  رقم(2) لسنة 2015</vt:lpstr>
      <vt:lpstr>الجزء الأول/ تعليمات الهيئة  رقم(2) لسنة 2015</vt:lpstr>
      <vt:lpstr>الجزء الأول/ تعليمات الهيئة  رقم(2) لسنة 2015</vt:lpstr>
      <vt:lpstr>الجزء الثاني/ البند الثاني والعشرون من  التعليمات (السياسات الداخلية والالتزام) / الفقرة رقم (5)</vt:lpstr>
      <vt:lpstr>الجزء الثاني/ البند الثاني والعشرون من  التعليمات (السياسات الداخلية والالتزام) / الفقرة رقم (5)</vt:lpstr>
      <vt:lpstr>الجزء الثالث/ التقرير السنوي للشخص المرخص له  و أهم الظواهر السلبية المتعلقة به</vt:lpstr>
      <vt:lpstr>الجزء الثالث/ التقرير السنوي للشخص المرخص له  و أهم الظواهر السلبية المتعلقة به</vt:lpstr>
      <vt:lpstr>الجزء الثالث/ التقرير السنوي للشخص المرخص له  و أهم الظواهر السلبية المتعلقة به</vt:lpstr>
      <vt:lpstr>الجزء الثالث/ التقرير السنوي للشخص المرخص له  و أهم الظواهر السلبية المتعلقة به</vt:lpstr>
      <vt:lpstr>الجزء الرابع/ تعميم وحدة التحريات المالية  الكويتية رقم (و ت ت/2/2015)</vt:lpstr>
      <vt:lpstr>الجزء الرابع/ تعميم وحدة التحريات المالية  الكويتية رقم (و ت ت/2/2015)</vt:lpstr>
      <vt:lpstr>الجزء الرابع/ تعميم وحدة التحريات المالية  الكويتية رقم (و ت ت/2/2015)</vt:lpstr>
      <vt:lpstr>الجزء الرابع/ تعميم وحدة التحريات المالية  الكويتية رقم (و ت ت/2/2015)</vt:lpstr>
      <vt:lpstr>الجزء الرابع/ تعميم وحدة التحريات المالية  الكويتية رقم (و ت ت/2/2015)</vt:lpstr>
      <vt:lpstr>الجزء الخامس/ آلية تسمية شخص أو كيان يستوفي  المعايير المذكورة في قرار مجلس الأمن رقم (1373)</vt:lpstr>
      <vt:lpstr>الجزء الخامس/ آلية تسمية شخص أو كيان يستوفي  المعايير المذكورة في قرار مجلس الأمن رقم (1373)</vt:lpstr>
      <vt:lpstr>الأسئلة</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Tareq Aljutaili</cp:lastModifiedBy>
  <cp:revision>397</cp:revision>
  <cp:lastPrinted>2015-10-13T06:07:11Z</cp:lastPrinted>
  <dcterms:created xsi:type="dcterms:W3CDTF">2014-09-25T11:33:14Z</dcterms:created>
  <dcterms:modified xsi:type="dcterms:W3CDTF">2015-10-19T05:53:58Z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Public</vt:lpwstr>
  </property>
</Properties>
</file>